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66" r:id="rId3"/>
    <p:sldId id="258" r:id="rId4"/>
    <p:sldId id="259" r:id="rId5"/>
    <p:sldId id="268" r:id="rId6"/>
    <p:sldId id="275" r:id="rId7"/>
    <p:sldId id="276" r:id="rId8"/>
    <p:sldId id="278" r:id="rId9"/>
    <p:sldId id="279" r:id="rId10"/>
    <p:sldId id="281" r:id="rId11"/>
    <p:sldId id="282" r:id="rId12"/>
    <p:sldId id="280" r:id="rId13"/>
    <p:sldId id="283" r:id="rId14"/>
    <p:sldId id="284" r:id="rId15"/>
    <p:sldId id="285" r:id="rId16"/>
    <p:sldId id="287" r:id="rId17"/>
    <p:sldId id="291" r:id="rId18"/>
    <p:sldId id="294" r:id="rId19"/>
    <p:sldId id="288" r:id="rId20"/>
    <p:sldId id="292" r:id="rId21"/>
    <p:sldId id="295" r:id="rId22"/>
    <p:sldId id="289" r:id="rId23"/>
    <p:sldId id="293" r:id="rId24"/>
    <p:sldId id="296" r:id="rId25"/>
    <p:sldId id="297" r:id="rId26"/>
    <p:sldId id="298" r:id="rId27"/>
    <p:sldId id="299" r:id="rId28"/>
    <p:sldId id="300" r:id="rId29"/>
    <p:sldId id="301" r:id="rId30"/>
    <p:sldId id="302" r:id="rId31"/>
    <p:sldId id="308" r:id="rId32"/>
    <p:sldId id="304" r:id="rId33"/>
    <p:sldId id="306" r:id="rId34"/>
    <p:sldId id="309" r:id="rId35"/>
    <p:sldId id="318" r:id="rId36"/>
    <p:sldId id="319" r:id="rId37"/>
    <p:sldId id="310" r:id="rId38"/>
    <p:sldId id="311" r:id="rId39"/>
    <p:sldId id="312" r:id="rId40"/>
    <p:sldId id="313" r:id="rId41"/>
    <p:sldId id="314" r:id="rId42"/>
    <p:sldId id="315" r:id="rId43"/>
    <p:sldId id="317" r:id="rId44"/>
    <p:sldId id="316" r:id="rId45"/>
    <p:sldId id="2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52C0B-3183-4B8B-B575-687CE41851E1}"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ABE7B-A113-4970-9D61-AC0E54DF9468}" type="slidenum">
              <a:rPr lang="en-IN" smtClean="0"/>
              <a:t>‹#›</a:t>
            </a:fld>
            <a:endParaRPr lang="en-IN"/>
          </a:p>
        </p:txBody>
      </p:sp>
    </p:spTree>
    <p:extLst>
      <p:ext uri="{BB962C8B-B14F-4D97-AF65-F5344CB8AC3E}">
        <p14:creationId xmlns:p14="http://schemas.microsoft.com/office/powerpoint/2010/main" val="377420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47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7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7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3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23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6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96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4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51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254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61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63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88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500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40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24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910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112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7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5000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msservice.liveblog365.com/"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mmsservice.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hyperlink" Target="https://hemingwayapp.com/" TargetMode="External"/><Relationship Id="rId3" Type="http://schemas.openxmlformats.org/officeDocument/2006/relationships/hyperlink" Target="https://www.mmsservice.in/" TargetMode="External"/><Relationship Id="rId7" Type="http://schemas.openxmlformats.org/officeDocument/2006/relationships/hyperlink" Target="https://responsivedesignchecker.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gespeed.web.dev/" TargetMode="External"/><Relationship Id="rId5" Type="http://schemas.openxmlformats.org/officeDocument/2006/relationships/hyperlink" Target="https://www.mmsservice.in/lg-mobile-service-center.php" TargetMode="External"/><Relationship Id="rId4" Type="http://schemas.openxmlformats.org/officeDocument/2006/relationships/hyperlink" Target="https://www.mmsservice.in/lg-smartphone.php" TargetMode="External"/><Relationship Id="rId9" Type="http://schemas.openxmlformats.org/officeDocument/2006/relationships/hyperlink" Target="https://profreehos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650351" y="1740941"/>
            <a:ext cx="6941814" cy="3245504"/>
          </a:xfrm>
          <a:prstGeom prst="rect">
            <a:avLst/>
          </a:prstGeom>
        </p:spPr>
        <p:txBody>
          <a:bodyPr wrap="square" lIns="0" tIns="0" rIns="0" bIns="0" rtlCol="0" anchor="t">
            <a:spAutoFit/>
          </a:bodyPr>
          <a:lstStyle/>
          <a:p>
            <a:pPr algn="ctr" defTabSz="609630">
              <a:lnSpc>
                <a:spcPct val="150000"/>
              </a:lnSpc>
            </a:pPr>
            <a:r>
              <a:rPr lang="en-US" sz="3600" b="1" spc="757" dirty="0">
                <a:solidFill>
                  <a:srgbClr val="FFFFFF"/>
                </a:solidFill>
                <a:latin typeface="Poppins" panose="00000500000000000000" pitchFamily="2" charset="0"/>
                <a:cs typeface="Poppins" panose="00000500000000000000" pitchFamily="2" charset="0"/>
              </a:rPr>
              <a:t>Comprehensive Audit and Analysis for Effective Digital Presence Summary</a:t>
            </a:r>
            <a:endParaRPr lang="en-US" sz="3600" b="1" spc="757" dirty="0">
              <a:solidFill>
                <a:srgbClr val="FFFFFF"/>
              </a:solidFill>
              <a:latin typeface="Poppins" panose="00000500000000000000" pitchFamily="2" charset="0"/>
              <a:cs typeface="Poppins" panose="00000500000000000000" pitchFamily="2" charset="0"/>
              <a:sym typeface="League Spartan"/>
            </a:endParaRPr>
          </a:p>
        </p:txBody>
      </p:sp>
      <p:sp>
        <p:nvSpPr>
          <p:cNvPr id="6" name="Freeform 6"/>
          <p:cNvSpPr/>
          <p:nvPr/>
        </p:nvSpPr>
        <p:spPr>
          <a:xfrm>
            <a:off x="8311678" y="4497155"/>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4162"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266624" y="5610699"/>
            <a:ext cx="4651082" cy="861774"/>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pic>
        <p:nvPicPr>
          <p:cNvPr id="13" name="Picture 12">
            <a:extLst>
              <a:ext uri="{FF2B5EF4-FFF2-40B4-BE49-F238E27FC236}">
                <a16:creationId xmlns:a16="http://schemas.microsoft.com/office/drawing/2014/main" id="{F6474796-1475-B642-AB21-68FB1337992B}"/>
              </a:ext>
            </a:extLst>
          </p:cNvPr>
          <p:cNvPicPr>
            <a:picLocks noChangeAspect="1"/>
          </p:cNvPicPr>
          <p:nvPr/>
        </p:nvPicPr>
        <p:blipFill>
          <a:blip r:embed="rId5">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3" name="Picture 2">
            <a:extLst>
              <a:ext uri="{FF2B5EF4-FFF2-40B4-BE49-F238E27FC236}">
                <a16:creationId xmlns:a16="http://schemas.microsoft.com/office/drawing/2014/main" id="{5007552A-827C-094A-593D-9676F318AD93}"/>
              </a:ext>
            </a:extLst>
          </p:cNvPr>
          <p:cNvPicPr>
            <a:picLocks noChangeAspect="1"/>
          </p:cNvPicPr>
          <p:nvPr/>
        </p:nvPicPr>
        <p:blipFill>
          <a:blip r:embed="rId3"/>
          <a:stretch>
            <a:fillRect/>
          </a:stretch>
        </p:blipFill>
        <p:spPr>
          <a:xfrm>
            <a:off x="5367337" y="2083479"/>
            <a:ext cx="1457325" cy="1257300"/>
          </a:xfrm>
          <a:prstGeom prst="rect">
            <a:avLst/>
          </a:prstGeom>
        </p:spPr>
      </p:pic>
      <p:pic>
        <p:nvPicPr>
          <p:cNvPr id="9" name="Picture 8">
            <a:extLst>
              <a:ext uri="{FF2B5EF4-FFF2-40B4-BE49-F238E27FC236}">
                <a16:creationId xmlns:a16="http://schemas.microsoft.com/office/drawing/2014/main" id="{2BFF0D4A-705B-6DE6-7FC9-0D6050268704}"/>
              </a:ext>
            </a:extLst>
          </p:cNvPr>
          <p:cNvPicPr>
            <a:picLocks noChangeAspect="1"/>
          </p:cNvPicPr>
          <p:nvPr/>
        </p:nvPicPr>
        <p:blipFill>
          <a:blip r:embed="rId4"/>
          <a:stretch>
            <a:fillRect/>
          </a:stretch>
        </p:blipFill>
        <p:spPr>
          <a:xfrm>
            <a:off x="1647823" y="3365284"/>
            <a:ext cx="9226503" cy="3128817"/>
          </a:xfrm>
          <a:prstGeom prst="rect">
            <a:avLst/>
          </a:prstGeom>
        </p:spPr>
      </p:pic>
    </p:spTree>
    <p:extLst>
      <p:ext uri="{BB962C8B-B14F-4D97-AF65-F5344CB8AC3E}">
        <p14:creationId xmlns:p14="http://schemas.microsoft.com/office/powerpoint/2010/main" val="3116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5">
            <a:extLst>
              <a:ext uri="{FF2B5EF4-FFF2-40B4-BE49-F238E27FC236}">
                <a16:creationId xmlns:a16="http://schemas.microsoft.com/office/drawing/2014/main" id="{78F73078-2590-BD3A-7820-3EEE42DE193D}"/>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5" name="Picture 4">
            <a:extLst>
              <a:ext uri="{FF2B5EF4-FFF2-40B4-BE49-F238E27FC236}">
                <a16:creationId xmlns:a16="http://schemas.microsoft.com/office/drawing/2014/main" id="{402A5258-1346-E48C-2F75-899AC0A07B65}"/>
              </a:ext>
            </a:extLst>
          </p:cNvPr>
          <p:cNvPicPr>
            <a:picLocks noChangeAspect="1"/>
          </p:cNvPicPr>
          <p:nvPr/>
        </p:nvPicPr>
        <p:blipFill>
          <a:blip r:embed="rId3"/>
          <a:stretch>
            <a:fillRect/>
          </a:stretch>
        </p:blipFill>
        <p:spPr>
          <a:xfrm>
            <a:off x="5400675" y="2058974"/>
            <a:ext cx="1390650" cy="1304925"/>
          </a:xfrm>
          <a:prstGeom prst="rect">
            <a:avLst/>
          </a:prstGeom>
        </p:spPr>
      </p:pic>
      <p:pic>
        <p:nvPicPr>
          <p:cNvPr id="8" name="Picture 7">
            <a:extLst>
              <a:ext uri="{FF2B5EF4-FFF2-40B4-BE49-F238E27FC236}">
                <a16:creationId xmlns:a16="http://schemas.microsoft.com/office/drawing/2014/main" id="{0D5496C9-050F-5119-E00A-196EE756B1D4}"/>
              </a:ext>
            </a:extLst>
          </p:cNvPr>
          <p:cNvPicPr>
            <a:picLocks noChangeAspect="1"/>
          </p:cNvPicPr>
          <p:nvPr/>
        </p:nvPicPr>
        <p:blipFill>
          <a:blip r:embed="rId4"/>
          <a:stretch>
            <a:fillRect/>
          </a:stretch>
        </p:blipFill>
        <p:spPr>
          <a:xfrm>
            <a:off x="1463700" y="3363899"/>
            <a:ext cx="9480965" cy="3106696"/>
          </a:xfrm>
          <a:prstGeom prst="rect">
            <a:avLst/>
          </a:prstGeom>
        </p:spPr>
      </p:pic>
    </p:spTree>
    <p:extLst>
      <p:ext uri="{BB962C8B-B14F-4D97-AF65-F5344CB8AC3E}">
        <p14:creationId xmlns:p14="http://schemas.microsoft.com/office/powerpoint/2010/main" val="16101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70" y="1100544"/>
            <a:ext cx="10817461" cy="5367400"/>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7" y="1157431"/>
            <a:ext cx="10542027" cy="2177776"/>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This performance has been measured through the metrics First Contentful Paint (FCP), Speed Index (SI), Large Contentful Paint (LCP), Total Blocking Time (TBT), Cumulative Layout Shift (CLS).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TBT and CLS values are within the range for all the web pages in the website.</a:t>
            </a:r>
          </a:p>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SI and LCP values exceeds it’s range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FCP values are within the range for desktop versions where as outside the range for mobile versions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This has been performed using the PageSpeed Insights tool.</a:t>
            </a:r>
            <a:endParaRPr lang="en-IN" sz="1600" b="1" dirty="0">
              <a:solidFill>
                <a:schemeClr val="tx2"/>
              </a:solidFill>
              <a:effectLst/>
              <a:latin typeface="+mj-lt"/>
              <a:ea typeface="Times New Roman" panose="02020603050405020304" pitchFamily="18" charset="0"/>
            </a:endParaRPr>
          </a:p>
        </p:txBody>
      </p:sp>
      <p:sp>
        <p:nvSpPr>
          <p:cNvPr id="18" name="TextBox 5">
            <a:extLst>
              <a:ext uri="{FF2B5EF4-FFF2-40B4-BE49-F238E27FC236}">
                <a16:creationId xmlns:a16="http://schemas.microsoft.com/office/drawing/2014/main" id="{8C4A1FFB-ED51-276E-6F13-BF1167F54C3A}"/>
              </a:ext>
            </a:extLst>
          </p:cNvPr>
          <p:cNvSpPr txBox="1"/>
          <p:nvPr/>
        </p:nvSpPr>
        <p:spPr>
          <a:xfrm>
            <a:off x="2275506" y="218513"/>
            <a:ext cx="7815078"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Performance Analysis</a:t>
            </a:r>
          </a:p>
        </p:txBody>
      </p:sp>
      <p:graphicFrame>
        <p:nvGraphicFramePr>
          <p:cNvPr id="2" name="Table 2">
            <a:extLst>
              <a:ext uri="{FF2B5EF4-FFF2-40B4-BE49-F238E27FC236}">
                <a16:creationId xmlns:a16="http://schemas.microsoft.com/office/drawing/2014/main" id="{8C7A0C45-295C-70F0-2268-5A29EE8110F5}"/>
              </a:ext>
            </a:extLst>
          </p:cNvPr>
          <p:cNvGraphicFramePr>
            <a:graphicFrameLocks noGrp="1"/>
          </p:cNvGraphicFramePr>
          <p:nvPr>
            <p:extLst>
              <p:ext uri="{D42A27DB-BD31-4B8C-83A1-F6EECF244321}">
                <p14:modId xmlns:p14="http://schemas.microsoft.com/office/powerpoint/2010/main" val="1622957982"/>
              </p:ext>
            </p:extLst>
          </p:nvPr>
        </p:nvGraphicFramePr>
        <p:xfrm>
          <a:off x="2751475" y="3532416"/>
          <a:ext cx="6389858" cy="2225040"/>
        </p:xfrm>
        <a:graphic>
          <a:graphicData uri="http://schemas.openxmlformats.org/drawingml/2006/table">
            <a:tbl>
              <a:tblPr firstRow="1" bandRow="1">
                <a:tableStyleId>{5C22544A-7EE6-4342-B048-85BDC9FD1C3A}</a:tableStyleId>
              </a:tblPr>
              <a:tblGrid>
                <a:gridCol w="3194929">
                  <a:extLst>
                    <a:ext uri="{9D8B030D-6E8A-4147-A177-3AD203B41FA5}">
                      <a16:colId xmlns:a16="http://schemas.microsoft.com/office/drawing/2014/main" val="4116490984"/>
                    </a:ext>
                  </a:extLst>
                </a:gridCol>
                <a:gridCol w="3194929">
                  <a:extLst>
                    <a:ext uri="{9D8B030D-6E8A-4147-A177-3AD203B41FA5}">
                      <a16:colId xmlns:a16="http://schemas.microsoft.com/office/drawing/2014/main" val="690570517"/>
                    </a:ext>
                  </a:extLst>
                </a:gridCol>
              </a:tblGrid>
              <a:tr h="370840">
                <a:tc>
                  <a:txBody>
                    <a:bodyPr/>
                    <a:lstStyle/>
                    <a:p>
                      <a:pPr algn="ctr"/>
                      <a:r>
                        <a:rPr lang="en-US" sz="1600" b="1" dirty="0"/>
                        <a:t>Metrics</a:t>
                      </a:r>
                      <a:endParaRPr lang="en-IN" sz="1600" b="1" dirty="0"/>
                    </a:p>
                  </a:txBody>
                  <a:tcPr/>
                </a:tc>
                <a:tc>
                  <a:txBody>
                    <a:bodyPr/>
                    <a:lstStyle/>
                    <a:p>
                      <a:pPr algn="ctr"/>
                      <a:r>
                        <a:rPr lang="en-US" sz="1600" b="1" dirty="0"/>
                        <a:t>Value Ranges</a:t>
                      </a:r>
                      <a:endParaRPr lang="en-IN" sz="1600" b="1" dirty="0"/>
                    </a:p>
                  </a:txBody>
                  <a:tcPr/>
                </a:tc>
                <a:extLst>
                  <a:ext uri="{0D108BD9-81ED-4DB2-BD59-A6C34878D82A}">
                    <a16:rowId xmlns:a16="http://schemas.microsoft.com/office/drawing/2014/main" val="4208850580"/>
                  </a:ext>
                </a:extLst>
              </a:tr>
              <a:tr h="370840">
                <a:tc>
                  <a:txBody>
                    <a:bodyPr/>
                    <a:lstStyle/>
                    <a:p>
                      <a:pPr algn="ctr"/>
                      <a:r>
                        <a:rPr lang="en-US" sz="1600" b="1" dirty="0"/>
                        <a:t>First Contentful Paint (FCP)</a:t>
                      </a:r>
                      <a:endParaRPr lang="en-IN" sz="1600" b="1" dirty="0"/>
                    </a:p>
                  </a:txBody>
                  <a:tcPr/>
                </a:tc>
                <a:tc>
                  <a:txBody>
                    <a:bodyPr/>
                    <a:lstStyle/>
                    <a:p>
                      <a:pPr algn="ctr"/>
                      <a:r>
                        <a:rPr lang="en-US" sz="1600" b="1" dirty="0"/>
                        <a:t>O to 950 ms</a:t>
                      </a:r>
                      <a:endParaRPr lang="en-IN" sz="1600" b="1" dirty="0"/>
                    </a:p>
                  </a:txBody>
                  <a:tcPr/>
                </a:tc>
                <a:extLst>
                  <a:ext uri="{0D108BD9-81ED-4DB2-BD59-A6C34878D82A}">
                    <a16:rowId xmlns:a16="http://schemas.microsoft.com/office/drawing/2014/main" val="4238202514"/>
                  </a:ext>
                </a:extLst>
              </a:tr>
              <a:tr h="370840">
                <a:tc>
                  <a:txBody>
                    <a:bodyPr/>
                    <a:lstStyle/>
                    <a:p>
                      <a:pPr algn="ctr"/>
                      <a:r>
                        <a:rPr lang="en-US" sz="1600" b="1" dirty="0"/>
                        <a:t>Speed Index (SI)</a:t>
                      </a:r>
                      <a:endParaRPr lang="en-IN" sz="1600" b="1" dirty="0"/>
                    </a:p>
                  </a:txBody>
                  <a:tcPr/>
                </a:tc>
                <a:tc>
                  <a:txBody>
                    <a:bodyPr/>
                    <a:lstStyle/>
                    <a:p>
                      <a:pPr algn="ctr"/>
                      <a:r>
                        <a:rPr lang="en-US" sz="1600" b="1" dirty="0"/>
                        <a:t>O to 1300 ms</a:t>
                      </a:r>
                      <a:endParaRPr lang="en-IN" sz="1600" b="1" dirty="0"/>
                    </a:p>
                  </a:txBody>
                  <a:tcPr/>
                </a:tc>
                <a:extLst>
                  <a:ext uri="{0D108BD9-81ED-4DB2-BD59-A6C34878D82A}">
                    <a16:rowId xmlns:a16="http://schemas.microsoft.com/office/drawing/2014/main" val="2224734231"/>
                  </a:ext>
                </a:extLst>
              </a:tr>
              <a:tr h="370840">
                <a:tc>
                  <a:txBody>
                    <a:bodyPr/>
                    <a:lstStyle/>
                    <a:p>
                      <a:pPr algn="ctr"/>
                      <a:r>
                        <a:rPr lang="en-US" sz="1600" b="1" dirty="0"/>
                        <a:t>Large Contentful Paint (LCP)</a:t>
                      </a:r>
                      <a:endParaRPr lang="en-IN" sz="1600" b="1"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dirty="0"/>
                        <a:t>O to 1200 ms</a:t>
                      </a:r>
                      <a:endParaRPr lang="en-IN" sz="1600" b="1" dirty="0"/>
                    </a:p>
                  </a:txBody>
                  <a:tcPr/>
                </a:tc>
                <a:extLst>
                  <a:ext uri="{0D108BD9-81ED-4DB2-BD59-A6C34878D82A}">
                    <a16:rowId xmlns:a16="http://schemas.microsoft.com/office/drawing/2014/main" val="290699186"/>
                  </a:ext>
                </a:extLst>
              </a:tr>
              <a:tr h="370840">
                <a:tc>
                  <a:txBody>
                    <a:bodyPr/>
                    <a:lstStyle/>
                    <a:p>
                      <a:pPr algn="ctr"/>
                      <a:r>
                        <a:rPr lang="en-US" sz="1600" b="1" dirty="0"/>
                        <a:t>Total Blocking Time (TBT)</a:t>
                      </a:r>
                      <a:endParaRPr lang="en-IN" sz="1600" b="1" dirty="0"/>
                    </a:p>
                  </a:txBody>
                  <a:tcPr/>
                </a:tc>
                <a:tc>
                  <a:txBody>
                    <a:bodyPr/>
                    <a:lstStyle/>
                    <a:p>
                      <a:pPr algn="ctr"/>
                      <a:r>
                        <a:rPr lang="en-US" sz="1600" b="1" dirty="0"/>
                        <a:t>O to 150 ms</a:t>
                      </a:r>
                      <a:endParaRPr lang="en-IN" sz="1600" b="1" dirty="0"/>
                    </a:p>
                  </a:txBody>
                  <a:tcPr/>
                </a:tc>
                <a:extLst>
                  <a:ext uri="{0D108BD9-81ED-4DB2-BD59-A6C34878D82A}">
                    <a16:rowId xmlns:a16="http://schemas.microsoft.com/office/drawing/2014/main" val="2492769150"/>
                  </a:ext>
                </a:extLst>
              </a:tr>
              <a:tr h="370840">
                <a:tc>
                  <a:txBody>
                    <a:bodyPr/>
                    <a:lstStyle/>
                    <a:p>
                      <a:pPr algn="ctr"/>
                      <a:r>
                        <a:rPr lang="en-US" sz="1600" b="1" dirty="0"/>
                        <a:t>Cumulative Layout Shift (CLS)</a:t>
                      </a:r>
                      <a:endParaRPr lang="en-IN" sz="1600" b="1" dirty="0"/>
                    </a:p>
                  </a:txBody>
                  <a:tcPr/>
                </a:tc>
                <a:tc>
                  <a:txBody>
                    <a:bodyPr/>
                    <a:lstStyle/>
                    <a:p>
                      <a:pPr algn="ctr"/>
                      <a:r>
                        <a:rPr lang="en-US" sz="1600" b="1" dirty="0"/>
                        <a:t>O to 0.10</a:t>
                      </a:r>
                      <a:endParaRPr lang="en-IN" sz="1600" b="1" dirty="0"/>
                    </a:p>
                  </a:txBody>
                  <a:tcPr/>
                </a:tc>
                <a:extLst>
                  <a:ext uri="{0D108BD9-81ED-4DB2-BD59-A6C34878D82A}">
                    <a16:rowId xmlns:a16="http://schemas.microsoft.com/office/drawing/2014/main" val="3523367608"/>
                  </a:ext>
                </a:extLst>
              </a:tr>
            </a:tbl>
          </a:graphicData>
        </a:graphic>
      </p:graphicFrame>
      <p:graphicFrame>
        <p:nvGraphicFramePr>
          <p:cNvPr id="3" name="Table 4">
            <a:extLst>
              <a:ext uri="{FF2B5EF4-FFF2-40B4-BE49-F238E27FC236}">
                <a16:creationId xmlns:a16="http://schemas.microsoft.com/office/drawing/2014/main" id="{D57C5E25-2FD3-8F12-4CC1-99806C1EC7A3}"/>
              </a:ext>
            </a:extLst>
          </p:cNvPr>
          <p:cNvGraphicFramePr>
            <a:graphicFrameLocks noGrp="1"/>
          </p:cNvGraphicFramePr>
          <p:nvPr>
            <p:extLst>
              <p:ext uri="{D42A27DB-BD31-4B8C-83A1-F6EECF244321}">
                <p14:modId xmlns:p14="http://schemas.microsoft.com/office/powerpoint/2010/main" val="923951494"/>
              </p:ext>
            </p:extLst>
          </p:nvPr>
        </p:nvGraphicFramePr>
        <p:xfrm>
          <a:off x="2592994" y="5934952"/>
          <a:ext cx="6689047" cy="370840"/>
        </p:xfrm>
        <a:graphic>
          <a:graphicData uri="http://schemas.openxmlformats.org/drawingml/2006/table">
            <a:tbl>
              <a:tblPr firstRow="1" bandRow="1">
                <a:tableStyleId>{5C22544A-7EE6-4342-B048-85BDC9FD1C3A}</a:tableStyleId>
              </a:tblPr>
              <a:tblGrid>
                <a:gridCol w="2876702">
                  <a:extLst>
                    <a:ext uri="{9D8B030D-6E8A-4147-A177-3AD203B41FA5}">
                      <a16:colId xmlns:a16="http://schemas.microsoft.com/office/drawing/2014/main" val="187566068"/>
                    </a:ext>
                  </a:extLst>
                </a:gridCol>
                <a:gridCol w="3812345">
                  <a:extLst>
                    <a:ext uri="{9D8B030D-6E8A-4147-A177-3AD203B41FA5}">
                      <a16:colId xmlns:a16="http://schemas.microsoft.com/office/drawing/2014/main" val="3238508362"/>
                    </a:ext>
                  </a:extLst>
                </a:gridCol>
              </a:tblGrid>
              <a:tr h="370840">
                <a:tc>
                  <a:txBody>
                    <a:bodyPr/>
                    <a:lstStyle/>
                    <a:p>
                      <a:r>
                        <a:rPr lang="en-US" sz="1800" b="1" dirty="0"/>
                        <a:t>Overall Metric Score Range</a:t>
                      </a:r>
                      <a:endParaRPr lang="en-IN" sz="1800" dirty="0"/>
                    </a:p>
                  </a:txBody>
                  <a:tcPr/>
                </a:tc>
                <a:tc>
                  <a:txBody>
                    <a:bodyPr/>
                    <a:lstStyle/>
                    <a:p>
                      <a:endParaRPr lang="en-IN" dirty="0"/>
                    </a:p>
                  </a:txBody>
                  <a:tcPr/>
                </a:tc>
                <a:extLst>
                  <a:ext uri="{0D108BD9-81ED-4DB2-BD59-A6C34878D82A}">
                    <a16:rowId xmlns:a16="http://schemas.microsoft.com/office/drawing/2014/main" val="90740677"/>
                  </a:ext>
                </a:extLst>
              </a:tr>
            </a:tbl>
          </a:graphicData>
        </a:graphic>
      </p:graphicFrame>
      <p:pic>
        <p:nvPicPr>
          <p:cNvPr id="19" name="Picture 18">
            <a:extLst>
              <a:ext uri="{FF2B5EF4-FFF2-40B4-BE49-F238E27FC236}">
                <a16:creationId xmlns:a16="http://schemas.microsoft.com/office/drawing/2014/main" id="{02F97EF3-0FD8-FE8B-5781-36D591FA9CF4}"/>
              </a:ext>
            </a:extLst>
          </p:cNvPr>
          <p:cNvPicPr>
            <a:picLocks noChangeAspect="1"/>
          </p:cNvPicPr>
          <p:nvPr/>
        </p:nvPicPr>
        <p:blipFill>
          <a:blip r:embed="rId4"/>
          <a:stretch>
            <a:fillRect/>
          </a:stretch>
        </p:blipFill>
        <p:spPr>
          <a:xfrm>
            <a:off x="5707810" y="5934952"/>
            <a:ext cx="3361236" cy="347358"/>
          </a:xfrm>
          <a:prstGeom prst="rect">
            <a:avLst/>
          </a:prstGeom>
        </p:spPr>
      </p:pic>
    </p:spTree>
    <p:extLst>
      <p:ext uri="{BB962C8B-B14F-4D97-AF65-F5344CB8AC3E}">
        <p14:creationId xmlns:p14="http://schemas.microsoft.com/office/powerpoint/2010/main" val="348910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120010"/>
            <a:ext cx="3910227" cy="630805"/>
            <a:chOff x="0" y="-47625"/>
            <a:chExt cx="2186727" cy="593463"/>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9" y="1229136"/>
            <a:ext cx="377938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pic>
        <p:nvPicPr>
          <p:cNvPr id="15" name="Picture 14">
            <a:extLst>
              <a:ext uri="{FF2B5EF4-FFF2-40B4-BE49-F238E27FC236}">
                <a16:creationId xmlns:a16="http://schemas.microsoft.com/office/drawing/2014/main" id="{30BC5461-93E3-5140-E70C-00CAB528F900}"/>
              </a:ext>
            </a:extLst>
          </p:cNvPr>
          <p:cNvPicPr>
            <a:picLocks noChangeAspect="1"/>
          </p:cNvPicPr>
          <p:nvPr/>
        </p:nvPicPr>
        <p:blipFill>
          <a:blip r:embed="rId3"/>
          <a:stretch>
            <a:fillRect/>
          </a:stretch>
        </p:blipFill>
        <p:spPr>
          <a:xfrm>
            <a:off x="2380368" y="2492923"/>
            <a:ext cx="2518944" cy="3661074"/>
          </a:xfrm>
          <a:prstGeom prst="rect">
            <a:avLst/>
          </a:prstGeom>
        </p:spPr>
      </p:pic>
      <p:pic>
        <p:nvPicPr>
          <p:cNvPr id="5" name="Picture 4">
            <a:extLst>
              <a:ext uri="{FF2B5EF4-FFF2-40B4-BE49-F238E27FC236}">
                <a16:creationId xmlns:a16="http://schemas.microsoft.com/office/drawing/2014/main" id="{F648448C-791A-7898-4F86-4EC682F1C5DC}"/>
              </a:ext>
            </a:extLst>
          </p:cNvPr>
          <p:cNvPicPr>
            <a:picLocks noChangeAspect="1"/>
          </p:cNvPicPr>
          <p:nvPr/>
        </p:nvPicPr>
        <p:blipFill>
          <a:blip r:embed="rId4"/>
          <a:stretch>
            <a:fillRect/>
          </a:stretch>
        </p:blipFill>
        <p:spPr>
          <a:xfrm>
            <a:off x="7026885" y="2492923"/>
            <a:ext cx="2509419" cy="3661074"/>
          </a:xfrm>
          <a:prstGeom prst="rect">
            <a:avLst/>
          </a:prstGeom>
        </p:spPr>
      </p:pic>
    </p:spTree>
    <p:extLst>
      <p:ext uri="{BB962C8B-B14F-4D97-AF65-F5344CB8AC3E}">
        <p14:creationId xmlns:p14="http://schemas.microsoft.com/office/powerpoint/2010/main" val="255524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4962C53F-840E-0143-A03A-F420086F89E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grpSp>
        <p:nvGrpSpPr>
          <p:cNvPr id="18" name="Group 4">
            <a:extLst>
              <a:ext uri="{FF2B5EF4-FFF2-40B4-BE49-F238E27FC236}">
                <a16:creationId xmlns:a16="http://schemas.microsoft.com/office/drawing/2014/main" id="{3A44E772-532A-B3C9-7111-D803AC495543}"/>
              </a:ext>
            </a:extLst>
          </p:cNvPr>
          <p:cNvGrpSpPr/>
          <p:nvPr/>
        </p:nvGrpSpPr>
        <p:grpSpPr>
          <a:xfrm>
            <a:off x="774316" y="1120010"/>
            <a:ext cx="3741413" cy="630805"/>
            <a:chOff x="0" y="-47625"/>
            <a:chExt cx="2186727" cy="593463"/>
          </a:xfrm>
        </p:grpSpPr>
        <p:sp>
          <p:nvSpPr>
            <p:cNvPr id="19" name="Freeform 5">
              <a:extLst>
                <a:ext uri="{FF2B5EF4-FFF2-40B4-BE49-F238E27FC236}">
                  <a16:creationId xmlns:a16="http://schemas.microsoft.com/office/drawing/2014/main" id="{23A48C08-0652-DDE7-4A53-AA053C3AE45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8880D5B-5ACB-811F-287C-4BAA54C9E792}"/>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6D3C5A5B-2697-8DBF-89C7-66639CC4BEBB}"/>
              </a:ext>
            </a:extLst>
          </p:cNvPr>
          <p:cNvSpPr txBox="1"/>
          <p:nvPr/>
        </p:nvSpPr>
        <p:spPr>
          <a:xfrm>
            <a:off x="905159" y="1229136"/>
            <a:ext cx="351209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Mobile</a:t>
            </a:r>
          </a:p>
        </p:txBody>
      </p:sp>
      <p:pic>
        <p:nvPicPr>
          <p:cNvPr id="9" name="Picture 8">
            <a:extLst>
              <a:ext uri="{FF2B5EF4-FFF2-40B4-BE49-F238E27FC236}">
                <a16:creationId xmlns:a16="http://schemas.microsoft.com/office/drawing/2014/main" id="{A163A18F-8E4D-8401-1CD8-3410C13A5B20}"/>
              </a:ext>
            </a:extLst>
          </p:cNvPr>
          <p:cNvPicPr>
            <a:picLocks noChangeAspect="1"/>
          </p:cNvPicPr>
          <p:nvPr/>
        </p:nvPicPr>
        <p:blipFill>
          <a:blip r:embed="rId3"/>
          <a:stretch>
            <a:fillRect/>
          </a:stretch>
        </p:blipFill>
        <p:spPr>
          <a:xfrm>
            <a:off x="3084367" y="2627770"/>
            <a:ext cx="1745511" cy="3305806"/>
          </a:xfrm>
          <a:prstGeom prst="rect">
            <a:avLst/>
          </a:prstGeom>
        </p:spPr>
      </p:pic>
      <p:pic>
        <p:nvPicPr>
          <p:cNvPr id="13" name="Picture 12">
            <a:extLst>
              <a:ext uri="{FF2B5EF4-FFF2-40B4-BE49-F238E27FC236}">
                <a16:creationId xmlns:a16="http://schemas.microsoft.com/office/drawing/2014/main" id="{7CDC2AB7-C572-77E1-4F26-2FA501DB13BD}"/>
              </a:ext>
            </a:extLst>
          </p:cNvPr>
          <p:cNvPicPr>
            <a:picLocks noChangeAspect="1"/>
          </p:cNvPicPr>
          <p:nvPr/>
        </p:nvPicPr>
        <p:blipFill>
          <a:blip r:embed="rId4"/>
          <a:stretch>
            <a:fillRect/>
          </a:stretch>
        </p:blipFill>
        <p:spPr>
          <a:xfrm>
            <a:off x="7139928" y="2627770"/>
            <a:ext cx="1884380" cy="3305806"/>
          </a:xfrm>
          <a:prstGeom prst="rect">
            <a:avLst/>
          </a:prstGeom>
        </p:spPr>
      </p:pic>
    </p:spTree>
    <p:extLst>
      <p:ext uri="{BB962C8B-B14F-4D97-AF65-F5344CB8AC3E}">
        <p14:creationId xmlns:p14="http://schemas.microsoft.com/office/powerpoint/2010/main" val="103042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69" y="2524962"/>
            <a:ext cx="10817461" cy="2519108"/>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5" y="2660144"/>
            <a:ext cx="10542027" cy="2177776"/>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6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Responsive design is a website layout that responds (scales itself) automatically to an array of devices (screen sizes) and resolutions. Basically, </a:t>
            </a:r>
            <a:r>
              <a:rPr lang="en-US" sz="1600" b="1" dirty="0">
                <a:solidFill>
                  <a:srgbClr val="1F497D"/>
                </a:solidFill>
                <a:latin typeface="Calibri"/>
                <a:ea typeface="Times New Roman" panose="02020603050405020304" pitchFamily="18" charset="0"/>
              </a:rPr>
              <a:t>the websites should be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All the web pages in the website is accessible in a desktop and mobile as well without losing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The resolution of the website changes itself depending on the device screen size.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site is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has been performed using the tool </a:t>
            </a:r>
            <a:r>
              <a:rPr lang="en-IN" sz="1600" b="1" dirty="0">
                <a:solidFill>
                  <a:srgbClr val="1F497D"/>
                </a:solidFill>
                <a:latin typeface="Calibri"/>
              </a:rPr>
              <a:t>Responsive Website Design Tester.</a:t>
            </a:r>
          </a:p>
        </p:txBody>
      </p:sp>
      <p:sp>
        <p:nvSpPr>
          <p:cNvPr id="13" name="TextBox 5">
            <a:extLst>
              <a:ext uri="{FF2B5EF4-FFF2-40B4-BE49-F238E27FC236}">
                <a16:creationId xmlns:a16="http://schemas.microsoft.com/office/drawing/2014/main" id="{0FDCDC87-B6E3-B6A1-6DBA-6E0805980429}"/>
              </a:ext>
            </a:extLst>
          </p:cNvPr>
          <p:cNvSpPr txBox="1"/>
          <p:nvPr/>
        </p:nvSpPr>
        <p:spPr>
          <a:xfrm>
            <a:off x="2731514" y="180873"/>
            <a:ext cx="6550527" cy="1441805"/>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 Analysis</a:t>
            </a:r>
          </a:p>
        </p:txBody>
      </p:sp>
    </p:spTree>
    <p:extLst>
      <p:ext uri="{BB962C8B-B14F-4D97-AF65-F5344CB8AC3E}">
        <p14:creationId xmlns:p14="http://schemas.microsoft.com/office/powerpoint/2010/main" val="32629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239337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226253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Home Web Page</a:t>
            </a:r>
          </a:p>
        </p:txBody>
      </p:sp>
      <p:pic>
        <p:nvPicPr>
          <p:cNvPr id="5" name="Picture 4">
            <a:extLst>
              <a:ext uri="{FF2B5EF4-FFF2-40B4-BE49-F238E27FC236}">
                <a16:creationId xmlns:a16="http://schemas.microsoft.com/office/drawing/2014/main" id="{1FF99C10-5C2F-C09D-DA32-CB90385035DC}"/>
              </a:ext>
            </a:extLst>
          </p:cNvPr>
          <p:cNvPicPr>
            <a:picLocks noChangeAspect="1"/>
          </p:cNvPicPr>
          <p:nvPr/>
        </p:nvPicPr>
        <p:blipFill>
          <a:blip r:embed="rId3"/>
          <a:stretch>
            <a:fillRect/>
          </a:stretch>
        </p:blipFill>
        <p:spPr>
          <a:xfrm>
            <a:off x="1167912" y="2768370"/>
            <a:ext cx="2419350" cy="3133725"/>
          </a:xfrm>
          <a:prstGeom prst="rect">
            <a:avLst/>
          </a:prstGeom>
        </p:spPr>
      </p:pic>
      <p:pic>
        <p:nvPicPr>
          <p:cNvPr id="8" name="Picture 7">
            <a:extLst>
              <a:ext uri="{FF2B5EF4-FFF2-40B4-BE49-F238E27FC236}">
                <a16:creationId xmlns:a16="http://schemas.microsoft.com/office/drawing/2014/main" id="{EB7B1E3C-ADA3-885B-996C-35FF207F38C9}"/>
              </a:ext>
            </a:extLst>
          </p:cNvPr>
          <p:cNvPicPr>
            <a:picLocks noChangeAspect="1"/>
          </p:cNvPicPr>
          <p:nvPr/>
        </p:nvPicPr>
        <p:blipFill>
          <a:blip r:embed="rId4"/>
          <a:stretch>
            <a:fillRect/>
          </a:stretch>
        </p:blipFill>
        <p:spPr>
          <a:xfrm>
            <a:off x="4114433" y="2768371"/>
            <a:ext cx="7058025" cy="3133725"/>
          </a:xfrm>
          <a:prstGeom prst="rect">
            <a:avLst/>
          </a:prstGeom>
        </p:spPr>
      </p:pic>
    </p:spTree>
    <p:extLst>
      <p:ext uri="{BB962C8B-B14F-4D97-AF65-F5344CB8AC3E}">
        <p14:creationId xmlns:p14="http://schemas.microsoft.com/office/powerpoint/2010/main" val="180256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658193" y="330081"/>
            <a:ext cx="526072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789034" y="388585"/>
            <a:ext cx="51298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550129348"/>
              </p:ext>
            </p:extLst>
          </p:nvPr>
        </p:nvGraphicFramePr>
        <p:xfrm>
          <a:off x="785743" y="1116722"/>
          <a:ext cx="10620513" cy="546503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Smartphones, repair, Chennai, service, center, solutions, phone, parts, smartphone, repairs.</a:t>
                      </a:r>
                      <a:endParaRPr lang="en-IN" sz="1400" b="1" dirty="0"/>
                    </a:p>
                  </a:txBody>
                  <a:tcPr/>
                </a:tc>
                <a:extLst>
                  <a:ext uri="{0D108BD9-81ED-4DB2-BD59-A6C34878D82A}">
                    <a16:rowId xmlns:a16="http://schemas.microsoft.com/office/drawing/2014/main" val="3138227522"/>
                  </a:ext>
                </a:extLst>
              </a:tr>
              <a:tr h="531360">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141 characters. Most Trusted Mobile Service Center in Chennai. Specialists in Oneplus </a:t>
                      </a:r>
                      <a:r>
                        <a:rPr lang="en-IN" sz="1400" b="1" kern="1200" dirty="0">
                          <a:solidFill>
                            <a:schemeClr val="dk1"/>
                          </a:solidFill>
                          <a:latin typeface="+mn-lt"/>
                          <a:ea typeface="+mn-ea"/>
                          <a:cs typeface="+mn-cs"/>
                        </a:rPr>
                        <a:t>Phones, Apple Iphone, Motorola, Samsung Mobile, &amp; Google Pixel services.</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(13).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(6)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solutions</a:t>
                      </a:r>
                    </a:p>
                    <a:p>
                      <a:pPr algn="l"/>
                      <a:r>
                        <a:rPr lang="en-US" sz="1400" b="1" kern="1200" dirty="0">
                          <a:solidFill>
                            <a:schemeClr val="dk1"/>
                          </a:solidFill>
                          <a:latin typeface="+mn-lt"/>
                          <a:ea typeface="+mn-ea"/>
                          <a:cs typeface="+mn-cs"/>
                        </a:rPr>
                        <a:t>Description – Chennai, service, center, phone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0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185256">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46 characters which is good.</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MMS Solutions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547723"/>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3344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37019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83101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Graphic 21" descr="Checkmark with solid fill">
            <a:extLst>
              <a:ext uri="{FF2B5EF4-FFF2-40B4-BE49-F238E27FC236}">
                <a16:creationId xmlns:a16="http://schemas.microsoft.com/office/drawing/2014/main" id="{DD577F3A-BB41-B37A-D892-345365F5C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61081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831521"/>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952379"/>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56978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5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156942" y="321592"/>
            <a:ext cx="5878116"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287783" y="380096"/>
            <a:ext cx="587811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127925551"/>
              </p:ext>
            </p:extLst>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DA97DB-1A3F-9301-DAA9-694AC603BC42}"/>
              </a:ext>
            </a:extLst>
          </p:cNvPr>
          <p:cNvPicPr>
            <a:picLocks noChangeAspect="1"/>
          </p:cNvPicPr>
          <p:nvPr/>
        </p:nvPicPr>
        <p:blipFill>
          <a:blip r:embed="rId5"/>
          <a:stretch>
            <a:fillRect/>
          </a:stretch>
        </p:blipFill>
        <p:spPr>
          <a:xfrm>
            <a:off x="5399544" y="1684465"/>
            <a:ext cx="5203631" cy="797831"/>
          </a:xfrm>
          <a:prstGeom prst="rect">
            <a:avLst/>
          </a:prstGeom>
        </p:spPr>
      </p:pic>
      <p:pic>
        <p:nvPicPr>
          <p:cNvPr id="9" name="Picture 8">
            <a:extLst>
              <a:ext uri="{FF2B5EF4-FFF2-40B4-BE49-F238E27FC236}">
                <a16:creationId xmlns:a16="http://schemas.microsoft.com/office/drawing/2014/main" id="{56139428-0902-4E74-6D66-657CE0F3ABD1}"/>
              </a:ext>
            </a:extLst>
          </p:cNvPr>
          <p:cNvPicPr>
            <a:picLocks noChangeAspect="1"/>
          </p:cNvPicPr>
          <p:nvPr/>
        </p:nvPicPr>
        <p:blipFill>
          <a:blip r:embed="rId6"/>
          <a:stretch>
            <a:fillRect/>
          </a:stretch>
        </p:blipFill>
        <p:spPr>
          <a:xfrm>
            <a:off x="6893728" y="2603515"/>
            <a:ext cx="2215262" cy="3932893"/>
          </a:xfrm>
          <a:prstGeom prst="rect">
            <a:avLst/>
          </a:prstGeom>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3485863"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23074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Brands/LG Smartphones</a:t>
            </a:r>
          </a:p>
        </p:txBody>
      </p:sp>
      <p:pic>
        <p:nvPicPr>
          <p:cNvPr id="3" name="Picture 2">
            <a:extLst>
              <a:ext uri="{FF2B5EF4-FFF2-40B4-BE49-F238E27FC236}">
                <a16:creationId xmlns:a16="http://schemas.microsoft.com/office/drawing/2014/main" id="{2E937A22-19D2-BBB8-AD88-FBADD45D4761}"/>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9" name="Picture 8">
            <a:extLst>
              <a:ext uri="{FF2B5EF4-FFF2-40B4-BE49-F238E27FC236}">
                <a16:creationId xmlns:a16="http://schemas.microsoft.com/office/drawing/2014/main" id="{46074F67-238E-4269-5595-AF6B7B74B652}"/>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296369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6037154" y="-211150"/>
            <a:ext cx="5079798" cy="7280302"/>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a:blip r:embed="rId2"/>
            <a:stretch>
              <a:fillRect/>
            </a:stretch>
          </a:blipFill>
        </p:spPr>
      </p:sp>
      <p:grpSp>
        <p:nvGrpSpPr>
          <p:cNvPr id="3" name="Group 3"/>
          <p:cNvGrpSpPr/>
          <p:nvPr/>
        </p:nvGrpSpPr>
        <p:grpSpPr>
          <a:xfrm>
            <a:off x="6302599" y="-120551"/>
            <a:ext cx="5889401" cy="6978551"/>
            <a:chOff x="0" y="-47625"/>
            <a:chExt cx="2408296" cy="275695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47625"/>
              <a:ext cx="2408296" cy="275695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TextBox 6"/>
          <p:cNvSpPr txBox="1"/>
          <p:nvPr/>
        </p:nvSpPr>
        <p:spPr>
          <a:xfrm>
            <a:off x="73877" y="1753002"/>
            <a:ext cx="6096000" cy="4315861"/>
          </a:xfrm>
          <a:prstGeom prst="rect">
            <a:avLst/>
          </a:prstGeom>
        </p:spPr>
        <p:txBody>
          <a:bodyPr wrap="square" lIns="0" tIns="0" rIns="0" bIns="0" rtlCol="0" anchor="t">
            <a:spAutoFit/>
          </a:bodyPr>
          <a:lstStyle/>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Project Objectives</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Company and it’s description</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Website Audit Report</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Performance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Responsiveness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SEO Metric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Content Audit</a:t>
            </a:r>
          </a:p>
        </p:txBody>
      </p:sp>
      <p:sp>
        <p:nvSpPr>
          <p:cNvPr id="7" name="TextBox 7"/>
          <p:cNvSpPr txBox="1"/>
          <p:nvPr/>
        </p:nvSpPr>
        <p:spPr>
          <a:xfrm>
            <a:off x="6405898" y="2686976"/>
            <a:ext cx="5682801" cy="1802353"/>
          </a:xfrm>
          <a:prstGeom prst="rect">
            <a:avLst/>
          </a:prstGeom>
        </p:spPr>
        <p:txBody>
          <a:bodyPr wrap="square" lIns="0" tIns="0" rIns="0" bIns="0" rtlCol="0" anchor="t">
            <a:spAutoFit/>
          </a:bodyPr>
          <a:lstStyle/>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Digital Marketing Strategy</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Overall Recommendations</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 Site Landing Page creation</a:t>
            </a:r>
          </a:p>
        </p:txBody>
      </p:sp>
      <p:sp>
        <p:nvSpPr>
          <p:cNvPr id="8" name="Freeform 8"/>
          <p:cNvSpPr/>
          <p:nvPr/>
        </p:nvSpPr>
        <p:spPr>
          <a:xfrm>
            <a:off x="5962752" y="5423302"/>
            <a:ext cx="4445138" cy="2096733"/>
          </a:xfrm>
          <a:custGeom>
            <a:avLst/>
            <a:gdLst/>
            <a:ahLst/>
            <a:cxnLst/>
            <a:rect l="l" t="t" r="r" b="b"/>
            <a:pathLst>
              <a:path w="6667707" h="3145099">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455081" y="5423302"/>
            <a:ext cx="4445138" cy="2096733"/>
          </a:xfrm>
          <a:custGeom>
            <a:avLst/>
            <a:gdLst/>
            <a:ahLst/>
            <a:cxnLst/>
            <a:rect l="l" t="t" r="r" b="b"/>
            <a:pathLst>
              <a:path w="6667707" h="3145099">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06599" y="868234"/>
            <a:ext cx="6096000" cy="701474"/>
          </a:xfrm>
          <a:prstGeom prst="rect">
            <a:avLst/>
          </a:prstGeom>
        </p:spPr>
        <p:txBody>
          <a:bodyPr wrap="square" lIns="0" tIns="0" rIns="0" bIns="0" rtlCol="0" anchor="t">
            <a:spAutoFit/>
          </a:bodyPr>
          <a:lstStyle/>
          <a:p>
            <a:pPr defTabSz="609630">
              <a:lnSpc>
                <a:spcPts val="5770"/>
              </a:lnSpc>
            </a:pPr>
            <a:r>
              <a:rPr lang="en-US" sz="4000" b="1" spc="544" dirty="0">
                <a:solidFill>
                  <a:srgbClr val="FFFFFF"/>
                </a:solidFill>
                <a:latin typeface="Poppins" panose="00000500000000000000" pitchFamily="2" charset="0"/>
                <a:ea typeface="League Spartan"/>
                <a:cs typeface="Poppins" panose="00000500000000000000" pitchFamily="2" charset="0"/>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909960" y="330081"/>
            <a:ext cx="6372082"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017588" y="363836"/>
            <a:ext cx="615682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290212563"/>
              </p:ext>
            </p:extLst>
          </p:nvPr>
        </p:nvGraphicFramePr>
        <p:xfrm>
          <a:off x="785744" y="1201253"/>
          <a:ext cx="10620513" cy="5375260"/>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35 characters. </a:t>
                      </a:r>
                      <a:r>
                        <a:rPr lang="it-IT" sz="1400" b="1" kern="1200" dirty="0">
                          <a:solidFill>
                            <a:schemeClr val="dk1"/>
                          </a:solidFill>
                          <a:latin typeface="+mn-lt"/>
                          <a:ea typeface="+mn-ea"/>
                          <a:cs typeface="+mn-cs"/>
                        </a:rPr>
                        <a:t>LG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mobile</a:t>
                      </a:r>
                    </a:p>
                    <a:p>
                      <a:pPr algn="l"/>
                      <a:r>
                        <a:rPr lang="en-US" sz="1400" b="1" kern="1200" dirty="0">
                          <a:solidFill>
                            <a:schemeClr val="dk1"/>
                          </a:solidFill>
                          <a:latin typeface="+mn-lt"/>
                          <a:ea typeface="+mn-ea"/>
                          <a:cs typeface="+mn-cs"/>
                        </a:rPr>
                        <a:t>Description – Chennai,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84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in Chennai | LG Mobile Authorized Service Center in Chennai</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31912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15495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6265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68048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643065"/>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813254"/>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6353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81430"/>
            <a:ext cx="457200" cy="457200"/>
          </a:xfrm>
          <a:prstGeom prst="rect">
            <a:avLst/>
          </a:prstGeom>
        </p:spPr>
      </p:pic>
    </p:spTree>
    <p:extLst>
      <p:ext uri="{BB962C8B-B14F-4D97-AF65-F5344CB8AC3E}">
        <p14:creationId xmlns:p14="http://schemas.microsoft.com/office/powerpoint/2010/main" val="369412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581966" y="314157"/>
            <a:ext cx="7028067"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12808" y="372661"/>
            <a:ext cx="689722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BF5BDCF-66AF-348A-AAEA-E49A3DCC896F}"/>
              </a:ext>
            </a:extLst>
          </p:cNvPr>
          <p:cNvPicPr>
            <a:picLocks noChangeAspect="1"/>
          </p:cNvPicPr>
          <p:nvPr/>
        </p:nvPicPr>
        <p:blipFill>
          <a:blip r:embed="rId5"/>
          <a:stretch>
            <a:fillRect/>
          </a:stretch>
        </p:blipFill>
        <p:spPr>
          <a:xfrm>
            <a:off x="6924943" y="2655646"/>
            <a:ext cx="2114129" cy="3829693"/>
          </a:xfrm>
          <a:prstGeom prst="rect">
            <a:avLst/>
          </a:prstGeom>
        </p:spPr>
      </p:pic>
      <p:pic>
        <p:nvPicPr>
          <p:cNvPr id="13" name="Picture 12">
            <a:extLst>
              <a:ext uri="{FF2B5EF4-FFF2-40B4-BE49-F238E27FC236}">
                <a16:creationId xmlns:a16="http://schemas.microsoft.com/office/drawing/2014/main" id="{AD660B4A-40E0-E2A6-1B64-F368D9E78327}"/>
              </a:ext>
            </a:extLst>
          </p:cNvPr>
          <p:cNvPicPr>
            <a:picLocks noChangeAspect="1"/>
          </p:cNvPicPr>
          <p:nvPr/>
        </p:nvPicPr>
        <p:blipFill>
          <a:blip r:embed="rId6"/>
          <a:stretch>
            <a:fillRect/>
          </a:stretch>
        </p:blipFill>
        <p:spPr>
          <a:xfrm>
            <a:off x="4939045" y="1684465"/>
            <a:ext cx="6085927" cy="780190"/>
          </a:xfrm>
          <a:prstGeom prst="rect">
            <a:avLst/>
          </a:prstGeom>
        </p:spPr>
      </p:pic>
    </p:spTree>
    <p:extLst>
      <p:ext uri="{BB962C8B-B14F-4D97-AF65-F5344CB8AC3E}">
        <p14:creationId xmlns:p14="http://schemas.microsoft.com/office/powerpoint/2010/main" val="223755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374359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6127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Services/LG Service Center</a:t>
            </a:r>
          </a:p>
        </p:txBody>
      </p:sp>
      <p:pic>
        <p:nvPicPr>
          <p:cNvPr id="15" name="Picture 14">
            <a:extLst>
              <a:ext uri="{FF2B5EF4-FFF2-40B4-BE49-F238E27FC236}">
                <a16:creationId xmlns:a16="http://schemas.microsoft.com/office/drawing/2014/main" id="{B2FE9F49-D854-84AE-8CD2-F3161DA693DD}"/>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17" name="Picture 16">
            <a:extLst>
              <a:ext uri="{FF2B5EF4-FFF2-40B4-BE49-F238E27FC236}">
                <a16:creationId xmlns:a16="http://schemas.microsoft.com/office/drawing/2014/main" id="{00244F46-10F8-A683-B7B9-CB111DEBB59A}"/>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4113561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652227" y="319921"/>
            <a:ext cx="662981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59854" y="353676"/>
            <a:ext cx="652218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061060452"/>
              </p:ext>
            </p:extLst>
          </p:nvPr>
        </p:nvGraphicFramePr>
        <p:xfrm>
          <a:off x="785744" y="1056098"/>
          <a:ext cx="10620513" cy="567839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93 characters. </a:t>
                      </a: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service, center, mobile</a:t>
                      </a:r>
                    </a:p>
                    <a:p>
                      <a:pPr algn="l"/>
                      <a:r>
                        <a:rPr lang="en-US" sz="1400" b="1" kern="1200" dirty="0">
                          <a:solidFill>
                            <a:schemeClr val="dk1"/>
                          </a:solidFill>
                          <a:latin typeface="+mn-lt"/>
                          <a:ea typeface="+mn-ea"/>
                          <a:cs typeface="+mn-cs"/>
                        </a:rPr>
                        <a:t>Description –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93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29119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04368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09428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566057"/>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559330"/>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732916"/>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0935" y="149184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54791"/>
            <a:ext cx="457200" cy="457200"/>
          </a:xfrm>
          <a:prstGeom prst="rect">
            <a:avLst/>
          </a:prstGeom>
        </p:spPr>
      </p:pic>
    </p:spTree>
    <p:extLst>
      <p:ext uri="{BB962C8B-B14F-4D97-AF65-F5344CB8AC3E}">
        <p14:creationId xmlns:p14="http://schemas.microsoft.com/office/powerpoint/2010/main" val="227705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328748" y="304746"/>
            <a:ext cx="7285800"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459590" y="363250"/>
            <a:ext cx="71549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759AE6-C6C3-3141-9C6B-536A0D66D7D1}"/>
              </a:ext>
            </a:extLst>
          </p:cNvPr>
          <p:cNvPicPr>
            <a:picLocks noChangeAspect="1"/>
          </p:cNvPicPr>
          <p:nvPr/>
        </p:nvPicPr>
        <p:blipFill>
          <a:blip r:embed="rId5"/>
          <a:stretch>
            <a:fillRect/>
          </a:stretch>
        </p:blipFill>
        <p:spPr>
          <a:xfrm>
            <a:off x="7139438" y="2641618"/>
            <a:ext cx="2142603" cy="3856685"/>
          </a:xfrm>
          <a:prstGeom prst="rect">
            <a:avLst/>
          </a:prstGeom>
        </p:spPr>
      </p:pic>
      <p:pic>
        <p:nvPicPr>
          <p:cNvPr id="9" name="Picture 8">
            <a:extLst>
              <a:ext uri="{FF2B5EF4-FFF2-40B4-BE49-F238E27FC236}">
                <a16:creationId xmlns:a16="http://schemas.microsoft.com/office/drawing/2014/main" id="{23A3D1C2-2612-52BC-6696-89F703530736}"/>
              </a:ext>
            </a:extLst>
          </p:cNvPr>
          <p:cNvPicPr>
            <a:picLocks noChangeAspect="1"/>
          </p:cNvPicPr>
          <p:nvPr/>
        </p:nvPicPr>
        <p:blipFill>
          <a:blip r:embed="rId6"/>
          <a:stretch>
            <a:fillRect/>
          </a:stretch>
        </p:blipFill>
        <p:spPr>
          <a:xfrm>
            <a:off x="4880457" y="1684585"/>
            <a:ext cx="6144515" cy="773822"/>
          </a:xfrm>
          <a:prstGeom prst="rect">
            <a:avLst/>
          </a:prstGeom>
        </p:spPr>
      </p:pic>
    </p:spTree>
    <p:extLst>
      <p:ext uri="{BB962C8B-B14F-4D97-AF65-F5344CB8AC3E}">
        <p14:creationId xmlns:p14="http://schemas.microsoft.com/office/powerpoint/2010/main" val="305852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951738760"/>
              </p:ext>
            </p:extLst>
          </p:nvPr>
        </p:nvGraphicFramePr>
        <p:xfrm>
          <a:off x="785744" y="1103779"/>
          <a:ext cx="10620513" cy="5489183"/>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2606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47486">
                <a:tc>
                  <a:txBody>
                    <a:bodyPr/>
                    <a:lstStyle/>
                    <a:p>
                      <a:pPr algn="l"/>
                      <a:r>
                        <a:rPr lang="en-IN" sz="1600" b="1" kern="1200" dirty="0">
                          <a:solidFill>
                            <a:schemeClr val="dk1"/>
                          </a:solidFill>
                          <a:latin typeface="+mn-lt"/>
                          <a:ea typeface="+mn-ea"/>
                          <a:cs typeface="+mn-cs"/>
                        </a:rPr>
                        <a:t>Create a responsive site</a:t>
                      </a:r>
                    </a:p>
                  </a:txBody>
                  <a:tcPr anchor="ctr"/>
                </a:tc>
                <a:tc>
                  <a:txBody>
                    <a:bodyPr/>
                    <a:lstStyle/>
                    <a:p>
                      <a:pPr algn="ctr"/>
                      <a:endParaRPr lang="en-IN" sz="1600" b="1" dirty="0"/>
                    </a:p>
                  </a:txBody>
                  <a:tcPr/>
                </a:tc>
                <a:tc>
                  <a:txBody>
                    <a:bodyPr/>
                    <a:lstStyle/>
                    <a:p>
                      <a:pPr algn="l"/>
                      <a:r>
                        <a:rPr lang="fr-FR" sz="1400" b="1" kern="1200" dirty="0">
                          <a:solidFill>
                            <a:schemeClr val="dk1"/>
                          </a:solidFill>
                          <a:latin typeface="+mn-lt"/>
                          <a:ea typeface="+mn-ea"/>
                          <a:cs typeface="+mn-cs"/>
                        </a:rPr>
                        <a:t>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441384">
                <a:tc>
                  <a:txBody>
                    <a:bodyPr/>
                    <a:lstStyle/>
                    <a:p>
                      <a:pPr algn="l"/>
                      <a:r>
                        <a:rPr lang="en-IN" sz="1600" b="1" kern="1200" dirty="0">
                          <a:solidFill>
                            <a:schemeClr val="dk1"/>
                          </a:solidFill>
                          <a:latin typeface="+mn-lt"/>
                          <a:ea typeface="+mn-ea"/>
                          <a:cs typeface="+mn-cs"/>
                        </a:rPr>
                        <a:t>Homepage Is Reachable</a:t>
                      </a:r>
                    </a:p>
                  </a:txBody>
                  <a:tcPr anchor="ctr"/>
                </a:tc>
                <a:tc>
                  <a:txBody>
                    <a:bodyPr/>
                    <a:lstStyle/>
                    <a:p>
                      <a:pPr algn="ctr"/>
                      <a:endParaRPr lang="en-IN" sz="1800" dirty="0"/>
                    </a:p>
                  </a:txBody>
                  <a:tcPr/>
                </a:tc>
                <a:tc>
                  <a:txBody>
                    <a:bodyPr/>
                    <a:lstStyle/>
                    <a:p>
                      <a:pPr marL="0" algn="l" defTabSz="609630" rtl="0" eaLnBrk="1" latinLnBrk="0" hangingPunct="1"/>
                      <a:r>
                        <a:rPr lang="en-IN" sz="1400" b="1" kern="1200" dirty="0">
                          <a:solidFill>
                            <a:schemeClr val="dk1"/>
                          </a:solidFill>
                          <a:latin typeface="+mn-lt"/>
                          <a:ea typeface="+mn-ea"/>
                          <a:cs typeface="+mn-cs"/>
                        </a:rPr>
                        <a:t>Homepage is reachable.</a:t>
                      </a:r>
                    </a:p>
                  </a:txBody>
                  <a:tcPr/>
                </a:tc>
                <a:extLst>
                  <a:ext uri="{0D108BD9-81ED-4DB2-BD59-A6C34878D82A}">
                    <a16:rowId xmlns:a16="http://schemas.microsoft.com/office/drawing/2014/main" val="369744070"/>
                  </a:ext>
                </a:extLst>
              </a:tr>
              <a:tr h="547486">
                <a:tc>
                  <a:txBody>
                    <a:bodyPr/>
                    <a:lstStyle/>
                    <a:p>
                      <a:pPr marL="0" algn="l" defTabSz="609630" rtl="0" eaLnBrk="1" latinLnBrk="0" hangingPunct="1"/>
                      <a:r>
                        <a:rPr lang="en-US" sz="1600" b="1" kern="1200" dirty="0">
                          <a:solidFill>
                            <a:schemeClr val="dk1"/>
                          </a:solidFill>
                          <a:latin typeface="+mn-lt"/>
                          <a:ea typeface="+mn-ea"/>
                          <a:cs typeface="+mn-cs"/>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canonical tag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47486">
                <a:tc>
                  <a:txBody>
                    <a:bodyPr/>
                    <a:lstStyle/>
                    <a:p>
                      <a:pPr marL="0" algn="l" defTabSz="609630" rtl="0" eaLnBrk="1" latinLnBrk="0" hangingPunct="1"/>
                      <a:r>
                        <a:rPr lang="en-US" sz="1600" b="1" kern="1200" dirty="0">
                          <a:solidFill>
                            <a:schemeClr val="dk1"/>
                          </a:solidFill>
                          <a:latin typeface="+mn-lt"/>
                          <a:ea typeface="+mn-ea"/>
                          <a:cs typeface="+mn-cs"/>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Homepage does not contain any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96696">
                <a:tc>
                  <a:txBody>
                    <a:bodyPr/>
                    <a:lstStyle/>
                    <a:p>
                      <a:pPr marL="0" algn="l" defTabSz="609630" rtl="0" eaLnBrk="1" latinLnBrk="0" hangingPunct="1"/>
                      <a:r>
                        <a:rPr lang="en-IN" sz="1600" b="1" kern="1200" dirty="0">
                          <a:solidFill>
                            <a:schemeClr val="dk1"/>
                          </a:solidFill>
                          <a:latin typeface="+mn-lt"/>
                          <a:ea typeface="+mn-ea"/>
                          <a:cs typeface="+mn-cs"/>
                        </a:rPr>
                        <a:t>WWW Canonicalization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47486">
                <a:tc>
                  <a:txBody>
                    <a:bodyPr/>
                    <a:lstStyle/>
                    <a:p>
                      <a:pPr marL="0" algn="l" defTabSz="609630" rtl="0" eaLnBrk="1" latinLnBrk="0" hangingPunct="1"/>
                      <a:r>
                        <a:rPr lang="en-IN" sz="1600" b="1" kern="1200" dirty="0">
                          <a:solidFill>
                            <a:schemeClr val="dk1"/>
                          </a:solidFill>
                          <a:latin typeface="+mn-lt"/>
                          <a:ea typeface="+mn-ea"/>
                          <a:cs typeface="+mn-cs"/>
                        </a:rPr>
                        <a:t>OpenGraph Meta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Some Opengraph meta tags are missing.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47486">
                <a:tc>
                  <a:txBody>
                    <a:bodyPr/>
                    <a:lstStyle/>
                    <a:p>
                      <a:pPr marL="0" algn="l" defTabSz="609630" rtl="0" eaLnBrk="1" latinLnBrk="0" hangingPunct="1"/>
                      <a:r>
                        <a:rPr lang="en-IN" sz="1600" b="1" kern="1200" dirty="0">
                          <a:solidFill>
                            <a:schemeClr val="dk1"/>
                          </a:solidFill>
                          <a:latin typeface="+mn-lt"/>
                          <a:ea typeface="+mn-ea"/>
                          <a:cs typeface="+mn-cs"/>
                        </a:rPr>
                        <a:t>Robots.txt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Robots.txt file is missing or unavailable.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Schema Meta Data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Schema.org data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596696">
                <a:tc>
                  <a:txBody>
                    <a:bodyPr/>
                    <a:lstStyle/>
                    <a:p>
                      <a:pPr marL="0" algn="l" defTabSz="609630" rtl="0" eaLnBrk="1" latinLnBrk="0" hangingPunct="1"/>
                      <a:r>
                        <a:rPr lang="en-IN" sz="1600" b="1" kern="1200" dirty="0">
                          <a:solidFill>
                            <a:schemeClr val="dk1"/>
                          </a:solidFill>
                          <a:latin typeface="+mn-lt"/>
                          <a:ea typeface="+mn-ea"/>
                          <a:cs typeface="+mn-cs"/>
                        </a:rPr>
                        <a:t>Keep your content fresh</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content freshness information found (no XML sitemap lastmod, og:updated_time, or Last-Modified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Sitemaps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IN" sz="1600" b="1" kern="1200" dirty="0">
                          <a:solidFill>
                            <a:schemeClr val="dk1"/>
                          </a:solidFill>
                          <a:latin typeface="+mn-lt"/>
                          <a:ea typeface="+mn-ea"/>
                          <a:cs typeface="+mn-cs"/>
                        </a:rPr>
                        <a:t>No sitemaps found.</a:t>
                      </a:r>
                    </a:p>
                  </a:txBody>
                  <a:tcPr/>
                </a:tc>
                <a:extLst>
                  <a:ext uri="{0D108BD9-81ED-4DB2-BD59-A6C34878D82A}">
                    <a16:rowId xmlns:a16="http://schemas.microsoft.com/office/drawing/2014/main" val="3076339758"/>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157053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12340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68830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242873"/>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785673"/>
            <a:ext cx="457200" cy="457200"/>
          </a:xfrm>
          <a:prstGeom prst="rect">
            <a:avLst/>
          </a:prstGeom>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220769"/>
            <a:ext cx="457200" cy="457200"/>
          </a:xfrm>
          <a:prstGeom prst="rect">
            <a:avLst/>
          </a:prstGeom>
        </p:spPr>
      </p:pic>
      <p:pic>
        <p:nvPicPr>
          <p:cNvPr id="22" name="Graphic 21" descr="Checkmark with solid fill">
            <a:extLst>
              <a:ext uri="{FF2B5EF4-FFF2-40B4-BE49-F238E27FC236}">
                <a16:creationId xmlns:a16="http://schemas.microsoft.com/office/drawing/2014/main" id="{62DA9B89-E1A0-6D3A-786B-0466E753E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204996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 descr="4,000+ Free Exclamation Mark &amp; Attention Images - Pixabay">
            <a:extLst>
              <a:ext uri="{FF2B5EF4-FFF2-40B4-BE49-F238E27FC236}">
                <a16:creationId xmlns:a16="http://schemas.microsoft.com/office/drawing/2014/main" id="{4489515F-2FE0-88FE-0DD4-E8DB4A130F01}"/>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21553" y="25693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lose with solid fill">
            <a:extLst>
              <a:ext uri="{FF2B5EF4-FFF2-40B4-BE49-F238E27FC236}">
                <a16:creationId xmlns:a16="http://schemas.microsoft.com/office/drawing/2014/main" id="{8EC8D359-C4CE-F88C-77C0-5C1D336B6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700073"/>
            <a:ext cx="457200" cy="457200"/>
          </a:xfrm>
          <a:prstGeom prst="rect">
            <a:avLst/>
          </a:prstGeom>
        </p:spPr>
      </p:pic>
      <p:pic>
        <p:nvPicPr>
          <p:cNvPr id="26" name="Graphic 25" descr="Close with solid fill">
            <a:extLst>
              <a:ext uri="{FF2B5EF4-FFF2-40B4-BE49-F238E27FC236}">
                <a16:creationId xmlns:a16="http://schemas.microsoft.com/office/drawing/2014/main" id="{1062B835-C3E1-1FED-8012-70BE4FF93E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6203756"/>
            <a:ext cx="457200" cy="457200"/>
          </a:xfrm>
          <a:prstGeom prst="rect">
            <a:avLst/>
          </a:prstGeom>
        </p:spPr>
      </p:pic>
    </p:spTree>
    <p:extLst>
      <p:ext uri="{BB962C8B-B14F-4D97-AF65-F5344CB8AC3E}">
        <p14:creationId xmlns:p14="http://schemas.microsoft.com/office/powerpoint/2010/main" val="248655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1933700449"/>
              </p:ext>
            </p:extLst>
          </p:nvPr>
        </p:nvGraphicFramePr>
        <p:xfrm>
          <a:off x="785746" y="1088621"/>
          <a:ext cx="10620513" cy="2929259"/>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latin typeface="+mn-lt"/>
                          <a:ea typeface="+mn-ea"/>
                          <a:cs typeface="+mn-cs"/>
                        </a:rPr>
                        <a:t>Image Headers Expire</a:t>
                      </a:r>
                    </a:p>
                  </a:txBody>
                  <a:tcPr anchor="ctr"/>
                </a:tc>
                <a:tc>
                  <a:txBody>
                    <a:bodyPr/>
                    <a:lstStyle/>
                    <a:p>
                      <a:pPr algn="ctr"/>
                      <a:endParaRPr lang="en-IN" sz="1600" b="1" dirty="0"/>
                    </a:p>
                  </a:txBody>
                  <a:tcPr/>
                </a:tc>
                <a:tc>
                  <a:txBody>
                    <a:bodyPr/>
                    <a:lstStyle/>
                    <a:p>
                      <a:pPr algn="l"/>
                      <a:r>
                        <a:rPr lang="en-US" sz="1400" b="1" kern="1200" dirty="0">
                          <a:solidFill>
                            <a:schemeClr val="dk1"/>
                          </a:solidFill>
                          <a:latin typeface="+mn-lt"/>
                          <a:ea typeface="+mn-ea"/>
                          <a:cs typeface="+mn-cs"/>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latin typeface="+mn-lt"/>
                          <a:ea typeface="+mn-ea"/>
                          <a:cs typeface="+mn-cs"/>
                        </a:rPr>
                        <a:t>Minify CSS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Minify Javascript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latin typeface="+mn-lt"/>
                          <a:ea typeface="+mn-ea"/>
                          <a:cs typeface="+mn-cs"/>
                        </a:rPr>
                        <a:t>Response Time</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Directory Listing</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Directory Listing seems to be disabled on your server.</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latin typeface="+mn-lt"/>
                          <a:ea typeface="+mn-ea"/>
                          <a:cs typeface="+mn-cs"/>
                        </a:rPr>
                        <a:t>Secure Connection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Site is using a secure transfer protocol (https).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44448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4041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 name="Table 2">
            <a:extLst>
              <a:ext uri="{FF2B5EF4-FFF2-40B4-BE49-F238E27FC236}">
                <a16:creationId xmlns:a16="http://schemas.microsoft.com/office/drawing/2014/main" id="{89241770-5204-1FE2-DADF-076B952E8DEB}"/>
              </a:ext>
            </a:extLst>
          </p:cNvPr>
          <p:cNvGraphicFramePr>
            <a:graphicFrameLocks noGrp="1"/>
          </p:cNvGraphicFramePr>
          <p:nvPr>
            <p:extLst>
              <p:ext uri="{D42A27DB-BD31-4B8C-83A1-F6EECF244321}">
                <p14:modId xmlns:p14="http://schemas.microsoft.com/office/powerpoint/2010/main" val="893196524"/>
              </p:ext>
            </p:extLst>
          </p:nvPr>
        </p:nvGraphicFramePr>
        <p:xfrm>
          <a:off x="489273" y="4348230"/>
          <a:ext cx="11291669" cy="2326531"/>
        </p:xfrm>
        <a:graphic>
          <a:graphicData uri="http://schemas.openxmlformats.org/drawingml/2006/table">
            <a:tbl>
              <a:tblPr firstRow="1" bandRow="1">
                <a:tableStyleId>{5C22544A-7EE6-4342-B048-85BDC9FD1C3A}</a:tableStyleId>
              </a:tblPr>
              <a:tblGrid>
                <a:gridCol w="1123928">
                  <a:extLst>
                    <a:ext uri="{9D8B030D-6E8A-4147-A177-3AD203B41FA5}">
                      <a16:colId xmlns:a16="http://schemas.microsoft.com/office/drawing/2014/main" val="2043164521"/>
                    </a:ext>
                  </a:extLst>
                </a:gridCol>
                <a:gridCol w="848645">
                  <a:extLst>
                    <a:ext uri="{9D8B030D-6E8A-4147-A177-3AD203B41FA5}">
                      <a16:colId xmlns:a16="http://schemas.microsoft.com/office/drawing/2014/main" val="846137153"/>
                    </a:ext>
                  </a:extLst>
                </a:gridCol>
                <a:gridCol w="2988634">
                  <a:extLst>
                    <a:ext uri="{9D8B030D-6E8A-4147-A177-3AD203B41FA5}">
                      <a16:colId xmlns:a16="http://schemas.microsoft.com/office/drawing/2014/main" val="1502916498"/>
                    </a:ext>
                  </a:extLst>
                </a:gridCol>
                <a:gridCol w="3108960">
                  <a:extLst>
                    <a:ext uri="{9D8B030D-6E8A-4147-A177-3AD203B41FA5}">
                      <a16:colId xmlns:a16="http://schemas.microsoft.com/office/drawing/2014/main" val="1945309005"/>
                    </a:ext>
                  </a:extLst>
                </a:gridCol>
                <a:gridCol w="3221502">
                  <a:extLst>
                    <a:ext uri="{9D8B030D-6E8A-4147-A177-3AD203B41FA5}">
                      <a16:colId xmlns:a16="http://schemas.microsoft.com/office/drawing/2014/main" val="942052967"/>
                    </a:ext>
                  </a:extLst>
                </a:gridCol>
              </a:tblGrid>
              <a:tr h="417741">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Metrics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Tests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Home Web Page</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tc>
                <a:extLst>
                  <a:ext uri="{0D108BD9-81ED-4DB2-BD59-A6C34878D82A}">
                    <a16:rowId xmlns:a16="http://schemas.microsoft.com/office/drawing/2014/main" val="618742630"/>
                  </a:ext>
                </a:extLst>
              </a:tr>
              <a:tr h="1177270">
                <a:tc>
                  <a:txBody>
                    <a:bodyPr/>
                    <a:lstStyle/>
                    <a:p>
                      <a:r>
                        <a:rPr lang="en-US" sz="1600" b="1" kern="1200" dirty="0">
                          <a:solidFill>
                            <a:schemeClr val="dk1"/>
                          </a:solidFill>
                          <a:latin typeface="+mn-lt"/>
                          <a:ea typeface="+mn-ea"/>
                          <a:cs typeface="+mn-cs"/>
                        </a:rPr>
                        <a:t>Page Objects</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Homepage makes 24 requests including 7 images, 4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992052950"/>
                  </a:ext>
                </a:extLst>
              </a:tr>
              <a:tr h="645600">
                <a:tc>
                  <a:txBody>
                    <a:bodyPr/>
                    <a:lstStyle/>
                    <a:p>
                      <a:r>
                        <a:rPr lang="en-US" sz="1600" b="1" kern="1200" dirty="0">
                          <a:solidFill>
                            <a:schemeClr val="dk1"/>
                          </a:solidFill>
                          <a:latin typeface="+mn-lt"/>
                          <a:ea typeface="+mn-ea"/>
                          <a:cs typeface="+mn-cs"/>
                        </a:rPr>
                        <a:t>Page Size</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8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930683707"/>
                  </a:ext>
                </a:extLst>
              </a:tr>
            </a:tbl>
          </a:graphicData>
        </a:graphic>
      </p:graphicFrame>
      <p:pic>
        <p:nvPicPr>
          <p:cNvPr id="22" name="Graphic 21" descr="Checkmark with solid fill">
            <a:extLst>
              <a:ext uri="{FF2B5EF4-FFF2-40B4-BE49-F238E27FC236}">
                <a16:creationId xmlns:a16="http://schemas.microsoft.com/office/drawing/2014/main" id="{BD7D197E-6273-E487-8792-69217E2957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86586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24C42A90-D56A-FC73-46D2-9E0042BA51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6917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46461C5C-0CC9-E9BD-6D9E-2B292BC64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68281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3FCB0321-435A-5E18-39DB-E41CD599D2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5900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31D87EEB-7532-04A9-9D50-87932D0C8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1161" y="606761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Picture 2" descr="4,000+ Free Exclamation Mark &amp; Attention Images - Pixabay">
            <a:extLst>
              <a:ext uri="{FF2B5EF4-FFF2-40B4-BE49-F238E27FC236}">
                <a16:creationId xmlns:a16="http://schemas.microsoft.com/office/drawing/2014/main" id="{E3E5C034-8CE5-2981-00B6-780DFCD66E09}"/>
              </a:ext>
            </a:extLst>
          </p:cNvPr>
          <p:cNvPicPr>
            <a:picLocks noChangeAspect="1" noChangeArrowheads="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51329" y="5040427"/>
            <a:ext cx="528267" cy="52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0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403188" y="4202331"/>
            <a:ext cx="2827606"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971978" y="296184"/>
            <a:ext cx="5690025"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Content Audit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578466" y="4246468"/>
            <a:ext cx="2458909" cy="1203535"/>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Content Relevance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Engagement</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A04DC6B7-ACDE-0EA5-14A5-ABE258087A24}"/>
              </a:ext>
            </a:extLst>
          </p:cNvPr>
          <p:cNvSpPr txBox="1"/>
          <p:nvPr/>
        </p:nvSpPr>
        <p:spPr>
          <a:xfrm>
            <a:off x="1228577" y="1619012"/>
            <a:ext cx="9734843" cy="1798954"/>
          </a:xfrm>
          <a:prstGeom prst="rect">
            <a:avLst/>
          </a:prstGeom>
        </p:spPr>
        <p:txBody>
          <a:bodyPr wrap="square" lIns="0" tIns="0" rIns="0" bIns="0" rtlCol="0" anchor="t">
            <a:spAutoFit/>
          </a:bodyPr>
          <a:lstStyle/>
          <a:p>
            <a:pPr marR="0" lvl="0" algn="just" defTabSz="914400" rtl="0" eaLnBrk="1" fontAlgn="auto" latinLnBrk="0" hangingPunct="1">
              <a:lnSpc>
                <a:spcPct val="150000"/>
              </a:lnSpc>
              <a:spcBef>
                <a:spcPts val="0"/>
              </a:spcBef>
              <a:spcAft>
                <a:spcPts val="0"/>
              </a:spcAft>
              <a:buClrTx/>
              <a:buSzTx/>
              <a:tabLst/>
              <a:defRPr/>
            </a:pPr>
            <a:r>
              <a:rPr lang="en-US" sz="2000" b="1" dirty="0">
                <a:solidFill>
                  <a:prstClr val="white"/>
                </a:solidFill>
                <a:latin typeface="Calibri"/>
              </a:rPr>
              <a:t>A Content Audit Report evaluates the quality, relevance, and engagement of a website’s content. It analyzes factors such as clarity, consistency, SEO effectiveness, and user experience. The report highlights strengths, identifies areas for improvement, and provides actionable recommendations to enhance the website’s impact and visibility.</a:t>
            </a:r>
            <a:endParaRPr lang="en-IN" sz="2000" b="1" dirty="0">
              <a:solidFill>
                <a:prstClr val="white"/>
              </a:solidFill>
              <a:latin typeface="Calibri"/>
            </a:endParaRPr>
          </a:p>
        </p:txBody>
      </p:sp>
    </p:spTree>
    <p:extLst>
      <p:ext uri="{BB962C8B-B14F-4D97-AF65-F5344CB8AC3E}">
        <p14:creationId xmlns:p14="http://schemas.microsoft.com/office/powerpoint/2010/main" val="112707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520505" y="1534635"/>
            <a:ext cx="11085341" cy="4711420"/>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728094" y="348434"/>
            <a:ext cx="229168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835723" y="382189"/>
            <a:ext cx="21840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Quality</a:t>
            </a:r>
          </a:p>
        </p:txBody>
      </p:sp>
      <p:graphicFrame>
        <p:nvGraphicFramePr>
          <p:cNvPr id="2" name="Table 2">
            <a:extLst>
              <a:ext uri="{FF2B5EF4-FFF2-40B4-BE49-F238E27FC236}">
                <a16:creationId xmlns:a16="http://schemas.microsoft.com/office/drawing/2014/main" id="{56E95407-045A-F672-F7CA-27013CD0278F}"/>
              </a:ext>
            </a:extLst>
          </p:cNvPr>
          <p:cNvGraphicFramePr>
            <a:graphicFrameLocks noGrp="1"/>
          </p:cNvGraphicFramePr>
          <p:nvPr>
            <p:extLst>
              <p:ext uri="{D42A27DB-BD31-4B8C-83A1-F6EECF244321}">
                <p14:modId xmlns:p14="http://schemas.microsoft.com/office/powerpoint/2010/main" val="2416642068"/>
              </p:ext>
            </p:extLst>
          </p:nvPr>
        </p:nvGraphicFramePr>
        <p:xfrm>
          <a:off x="717453" y="1813931"/>
          <a:ext cx="10691446" cy="4178912"/>
        </p:xfrm>
        <a:graphic>
          <a:graphicData uri="http://schemas.openxmlformats.org/drawingml/2006/table">
            <a:tbl>
              <a:tblPr firstRow="1" bandRow="1">
                <a:tableStyleId>{5C22544A-7EE6-4342-B048-85BDC9FD1C3A}</a:tableStyleId>
              </a:tblPr>
              <a:tblGrid>
                <a:gridCol w="2568590">
                  <a:extLst>
                    <a:ext uri="{9D8B030D-6E8A-4147-A177-3AD203B41FA5}">
                      <a16:colId xmlns:a16="http://schemas.microsoft.com/office/drawing/2014/main" val="3106579683"/>
                    </a:ext>
                  </a:extLst>
                </a:gridCol>
                <a:gridCol w="2217485">
                  <a:extLst>
                    <a:ext uri="{9D8B030D-6E8A-4147-A177-3AD203B41FA5}">
                      <a16:colId xmlns:a16="http://schemas.microsoft.com/office/drawing/2014/main" val="1393385083"/>
                    </a:ext>
                  </a:extLst>
                </a:gridCol>
                <a:gridCol w="2428610">
                  <a:extLst>
                    <a:ext uri="{9D8B030D-6E8A-4147-A177-3AD203B41FA5}">
                      <a16:colId xmlns:a16="http://schemas.microsoft.com/office/drawing/2014/main" val="2839392054"/>
                    </a:ext>
                  </a:extLst>
                </a:gridCol>
                <a:gridCol w="3476761">
                  <a:extLst>
                    <a:ext uri="{9D8B030D-6E8A-4147-A177-3AD203B41FA5}">
                      <a16:colId xmlns:a16="http://schemas.microsoft.com/office/drawing/2014/main" val="4250213619"/>
                    </a:ext>
                  </a:extLst>
                </a:gridCol>
              </a:tblGrid>
              <a:tr h="457742">
                <a:tc>
                  <a:txBody>
                    <a:bodyPr/>
                    <a:lstStyle/>
                    <a:p>
                      <a:pPr algn="ctr"/>
                      <a:r>
                        <a:rPr lang="en-US" sz="1600" dirty="0"/>
                        <a:t>Metrics</a:t>
                      </a:r>
                      <a:endParaRPr lang="en-IN" sz="1600" dirty="0"/>
                    </a:p>
                  </a:txBody>
                  <a:tcPr anchor="ctr"/>
                </a:tc>
                <a:tc>
                  <a:txBody>
                    <a:bodyPr/>
                    <a:lstStyle/>
                    <a:p>
                      <a:pPr algn="ctr"/>
                      <a:r>
                        <a:rPr lang="en-US" sz="1600" dirty="0"/>
                        <a:t>Home Web Page</a:t>
                      </a:r>
                      <a:endParaRPr lang="en-IN" sz="1600" dirty="0"/>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nchor="ctr"/>
                </a:tc>
                <a:extLst>
                  <a:ext uri="{0D108BD9-81ED-4DB2-BD59-A6C34878D82A}">
                    <a16:rowId xmlns:a16="http://schemas.microsoft.com/office/drawing/2014/main" val="2323711026"/>
                  </a:ext>
                </a:extLst>
              </a:tr>
              <a:tr h="457742">
                <a:tc>
                  <a:txBody>
                    <a:bodyPr/>
                    <a:lstStyle/>
                    <a:p>
                      <a:r>
                        <a:rPr lang="en-US" sz="1800" b="1" kern="1200" dirty="0">
                          <a:solidFill>
                            <a:schemeClr val="dk1"/>
                          </a:solidFill>
                          <a:latin typeface="+mn-lt"/>
                          <a:ea typeface="+mn-ea"/>
                          <a:cs typeface="+mn-cs"/>
                        </a:rPr>
                        <a:t>Total Words</a:t>
                      </a:r>
                      <a:endParaRPr lang="en-IN" sz="1800" b="1" kern="1200" dirty="0">
                        <a:solidFill>
                          <a:schemeClr val="dk1"/>
                        </a:solidFill>
                        <a:latin typeface="+mn-lt"/>
                        <a:ea typeface="+mn-ea"/>
                        <a:cs typeface="+mn-cs"/>
                      </a:endParaRPr>
                    </a:p>
                  </a:txBody>
                  <a:tcPr anchor="ctr"/>
                </a:tc>
                <a:tc>
                  <a:txBody>
                    <a:bodyPr/>
                    <a:lstStyle/>
                    <a:p>
                      <a:pPr algn="ctr"/>
                      <a:r>
                        <a:rPr lang="en-US" sz="1600" b="1" dirty="0"/>
                        <a:t>538 words</a:t>
                      </a:r>
                      <a:endParaRPr lang="en-IN" sz="1600" b="1" dirty="0"/>
                    </a:p>
                  </a:txBody>
                  <a:tcPr anchor="ctr"/>
                </a:tc>
                <a:tc>
                  <a:txBody>
                    <a:bodyPr/>
                    <a:lstStyle/>
                    <a:p>
                      <a:pPr algn="ctr"/>
                      <a:r>
                        <a:rPr lang="en-US" sz="1600" b="1" dirty="0"/>
                        <a:t>334 words</a:t>
                      </a:r>
                      <a:endParaRPr lang="en-IN" sz="1600" b="1" dirty="0"/>
                    </a:p>
                  </a:txBody>
                  <a:tcPr anchor="ctr"/>
                </a:tc>
                <a:tc>
                  <a:txBody>
                    <a:bodyPr/>
                    <a:lstStyle/>
                    <a:p>
                      <a:pPr algn="ctr"/>
                      <a:r>
                        <a:rPr lang="en-US" sz="1600" b="1" dirty="0"/>
                        <a:t>336 words</a:t>
                      </a:r>
                      <a:endParaRPr lang="en-IN" sz="1600" b="1" dirty="0"/>
                    </a:p>
                  </a:txBody>
                  <a:tcPr anchor="ctr"/>
                </a:tc>
                <a:extLst>
                  <a:ext uri="{0D108BD9-81ED-4DB2-BD59-A6C34878D82A}">
                    <a16:rowId xmlns:a16="http://schemas.microsoft.com/office/drawing/2014/main" val="3830942649"/>
                  </a:ext>
                </a:extLst>
              </a:tr>
              <a:tr h="457742">
                <a:tc>
                  <a:txBody>
                    <a:bodyPr/>
                    <a:lstStyle/>
                    <a:p>
                      <a:r>
                        <a:rPr lang="en-US" sz="1800" b="1" kern="1200" dirty="0">
                          <a:solidFill>
                            <a:schemeClr val="dk1"/>
                          </a:solidFill>
                          <a:latin typeface="+mn-lt"/>
                          <a:ea typeface="+mn-ea"/>
                          <a:cs typeface="+mn-cs"/>
                        </a:rPr>
                        <a:t>Readability Grade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6</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51293361"/>
                  </a:ext>
                </a:extLst>
              </a:tr>
              <a:tr h="457742">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Readability Status</a:t>
                      </a:r>
                      <a:endParaRPr lang="en-IN" sz="18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2278943105"/>
                  </a:ext>
                </a:extLst>
              </a:tr>
              <a:tr h="457742">
                <a:tc>
                  <a:txBody>
                    <a:bodyPr/>
                    <a:lstStyle/>
                    <a:p>
                      <a:r>
                        <a:rPr lang="en-US" sz="1800" b="1" kern="1200" dirty="0">
                          <a:solidFill>
                            <a:schemeClr val="dk1"/>
                          </a:solidFill>
                          <a:latin typeface="+mn-lt"/>
                          <a:ea typeface="+mn-ea"/>
                          <a:cs typeface="+mn-cs"/>
                        </a:rPr>
                        <a:t>Very hard to read</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5 out of 61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70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78903471"/>
                  </a:ext>
                </a:extLst>
              </a:tr>
              <a:tr h="457742">
                <a:tc>
                  <a:txBody>
                    <a:bodyPr/>
                    <a:lstStyle/>
                    <a:p>
                      <a:r>
                        <a:rPr lang="en-US" sz="1800" b="1" kern="1200" dirty="0">
                          <a:solidFill>
                            <a:schemeClr val="dk1"/>
                          </a:solidFill>
                          <a:latin typeface="+mn-lt"/>
                          <a:ea typeface="+mn-ea"/>
                          <a:cs typeface="+mn-cs"/>
                        </a:rPr>
                        <a:t>Hard to read</a:t>
                      </a:r>
                      <a:endParaRPr lang="en-IN" sz="18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7 out of 61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70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164098902"/>
                  </a:ext>
                </a:extLst>
              </a:tr>
              <a:tr h="974718">
                <a:tc>
                  <a:txBody>
                    <a:bodyPr/>
                    <a:lstStyle/>
                    <a:p>
                      <a:r>
                        <a:rPr lang="en-US" sz="1800" b="1" kern="1200" dirty="0">
                          <a:solidFill>
                            <a:schemeClr val="dk1"/>
                          </a:solidFill>
                          <a:latin typeface="+mn-lt"/>
                          <a:ea typeface="+mn-ea"/>
                          <a:cs typeface="+mn-cs"/>
                        </a:rPr>
                        <a:t>Weakeners (adverbs, passive voice and qualifiers)</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8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54974540"/>
                  </a:ext>
                </a:extLst>
              </a:tr>
              <a:tr h="457742">
                <a:tc>
                  <a:txBody>
                    <a:bodyPr/>
                    <a:lstStyle/>
                    <a:p>
                      <a:r>
                        <a:rPr lang="en-US" sz="1800" b="1" kern="1200" dirty="0">
                          <a:solidFill>
                            <a:schemeClr val="dk1"/>
                          </a:solidFill>
                          <a:latin typeface="+mn-lt"/>
                          <a:ea typeface="+mn-ea"/>
                          <a:cs typeface="+mn-cs"/>
                        </a:rPr>
                        <a:t>Simpler alternative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8151903"/>
                  </a:ext>
                </a:extLst>
              </a:tr>
            </a:tbl>
          </a:graphicData>
        </a:graphic>
      </p:graphicFrame>
    </p:spTree>
    <p:extLst>
      <p:ext uri="{BB962C8B-B14F-4D97-AF65-F5344CB8AC3E}">
        <p14:creationId xmlns:p14="http://schemas.microsoft.com/office/powerpoint/2010/main" val="59241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012994"/>
            <a:ext cx="11507372" cy="546281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2755919"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64829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Relevance</a:t>
            </a:r>
          </a:p>
        </p:txBody>
      </p:sp>
      <p:sp>
        <p:nvSpPr>
          <p:cNvPr id="15" name="TextBox 6">
            <a:extLst>
              <a:ext uri="{FF2B5EF4-FFF2-40B4-BE49-F238E27FC236}">
                <a16:creationId xmlns:a16="http://schemas.microsoft.com/office/drawing/2014/main" id="{E04F147B-E826-9323-96B7-FB094EEA99E2}"/>
              </a:ext>
            </a:extLst>
          </p:cNvPr>
          <p:cNvSpPr txBox="1"/>
          <p:nvPr/>
        </p:nvSpPr>
        <p:spPr>
          <a:xfrm>
            <a:off x="478302" y="1116540"/>
            <a:ext cx="11226018" cy="512768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Target Audience: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Smartphone users needing repair services in Chennai.</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 addresses specific needs and concerns.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Topic Coverage: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website covers essential topics related to smartphone repairs, supported brands, warranty policies and service centre contact information.</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Pricing info for the service is missing in the website which is one of the essential information.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Freshness:</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contents that are mentioned with in the website are up to date.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Keywork Relevance: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Some of the keywords mentioned in the meta description are not relevant as Apple, Motorola and Samsung mobiles are mentioned which is not being supported.</a:t>
            </a:r>
          </a:p>
        </p:txBody>
      </p:sp>
    </p:spTree>
    <p:extLst>
      <p:ext uri="{BB962C8B-B14F-4D97-AF65-F5344CB8AC3E}">
        <p14:creationId xmlns:p14="http://schemas.microsoft.com/office/powerpoint/2010/main" val="3239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5755893"/>
            <a:ext cx="12192000" cy="3525722"/>
            <a:chOff x="0" y="0"/>
            <a:chExt cx="2833290" cy="819340"/>
          </a:xfrm>
        </p:grpSpPr>
        <p:sp>
          <p:nvSpPr>
            <p:cNvPr id="3" name="Freeform 3"/>
            <p:cNvSpPr/>
            <p:nvPr/>
          </p:nvSpPr>
          <p:spPr>
            <a:xfrm>
              <a:off x="0" y="0"/>
              <a:ext cx="2833290" cy="819340"/>
            </a:xfrm>
            <a:custGeom>
              <a:avLst/>
              <a:gdLst/>
              <a:ahLst/>
              <a:cxnLst/>
              <a:rect l="l" t="t" r="r" b="b"/>
              <a:pathLst>
                <a:path w="2833290" h="819340">
                  <a:moveTo>
                    <a:pt x="0" y="0"/>
                  </a:moveTo>
                  <a:lnTo>
                    <a:pt x="2833290" y="0"/>
                  </a:lnTo>
                  <a:lnTo>
                    <a:pt x="2833290" y="819340"/>
                  </a:lnTo>
                  <a:lnTo>
                    <a:pt x="0" y="819340"/>
                  </a:lnTo>
                  <a:close/>
                </a:path>
              </a:pathLst>
            </a:custGeom>
            <a:blipFill>
              <a:blip r:embed="rId2"/>
              <a:stretch>
                <a:fillRect t="-124703" b="-5687"/>
              </a:stretch>
            </a:blipFill>
          </p:spPr>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5" name="TextBox 5"/>
          <p:cNvSpPr txBox="1"/>
          <p:nvPr/>
        </p:nvSpPr>
        <p:spPr>
          <a:xfrm>
            <a:off x="2339427" y="390056"/>
            <a:ext cx="7513146"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Project Objectives</a:t>
            </a:r>
          </a:p>
        </p:txBody>
      </p:sp>
      <p:sp>
        <p:nvSpPr>
          <p:cNvPr id="6" name="TextBox 6"/>
          <p:cNvSpPr txBox="1"/>
          <p:nvPr/>
        </p:nvSpPr>
        <p:spPr>
          <a:xfrm>
            <a:off x="785766" y="1936049"/>
            <a:ext cx="10620468" cy="2712987"/>
          </a:xfrm>
          <a:prstGeom prst="rect">
            <a:avLst/>
          </a:prstGeom>
        </p:spPr>
        <p:txBody>
          <a:bodyPr wrap="square" lIns="0" tIns="0" rIns="0" bIns="0" rtlCol="0" anchor="t">
            <a:spAutoFit/>
          </a:bodyPr>
          <a:lstStyle/>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understand Digital Marketing Fundamentals: To learn the key principles of digital marketing, focusing on website or landing page design.</a:t>
            </a:r>
          </a:p>
          <a:p>
            <a:pPr marL="285750" indent="-285750" rtl="0" fontAlgn="base">
              <a:lnSpc>
                <a:spcPct val="150000"/>
              </a:lnSpc>
              <a:spcBef>
                <a:spcPts val="0"/>
              </a:spcBef>
              <a:spcAft>
                <a:spcPts val="0"/>
              </a:spcAft>
              <a:buFont typeface="Wingdings" panose="05000000000000000000" pitchFamily="2" charset="2"/>
              <a:buChar char="v"/>
            </a:pPr>
            <a:endParaRPr lang="en-US" sz="2000" b="1" dirty="0">
              <a:solidFill>
                <a:schemeClr val="bg1"/>
              </a:solidFill>
              <a:latin typeface="Arimo" panose="020B0604020202020204" charset="0"/>
              <a:ea typeface="Arimo" panose="020B0604020202020204" charset="0"/>
              <a:cs typeface="Arimo" panose="020B0604020202020204" charset="0"/>
            </a:endParaRPr>
          </a:p>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apply the concepts of web design and digital marketing fundamentals to audit and analyze existing websites, identify areas of improvement, and design a basic website or landing page using WordPress.</a:t>
            </a:r>
          </a:p>
        </p:txBody>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364566"/>
            <a:ext cx="11507372" cy="4543865"/>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302320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91557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Engagement</a:t>
            </a:r>
          </a:p>
        </p:txBody>
      </p:sp>
      <p:sp>
        <p:nvSpPr>
          <p:cNvPr id="15" name="TextBox 6">
            <a:extLst>
              <a:ext uri="{FF2B5EF4-FFF2-40B4-BE49-F238E27FC236}">
                <a16:creationId xmlns:a16="http://schemas.microsoft.com/office/drawing/2014/main" id="{E04F147B-E826-9323-96B7-FB094EEA99E2}"/>
              </a:ext>
            </a:extLst>
          </p:cNvPr>
          <p:cNvSpPr txBox="1"/>
          <p:nvPr/>
        </p:nvSpPr>
        <p:spPr>
          <a:xfrm>
            <a:off x="539263" y="1514678"/>
            <a:ext cx="11226018" cy="410529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Readability:</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Implement blog posts, case studies to increase time spent.</a:t>
            </a:r>
          </a:p>
          <a:p>
            <a:pPr marL="1257300" lvl="2" indent="-342900" eaLnBrk="0" fontAlgn="base" hangingPunct="0">
              <a:lnSpc>
                <a:spcPct val="150000"/>
              </a:lnSpc>
              <a:spcBef>
                <a:spcPct val="0"/>
              </a:spcBef>
              <a:spcAft>
                <a:spcPct val="0"/>
              </a:spcAft>
              <a:buFont typeface="Wingdings" panose="05000000000000000000" pitchFamily="2" charset="2"/>
              <a:buChar char="v"/>
            </a:pPr>
            <a:r>
              <a:rPr lang="en-US" sz="2000" b="1" dirty="0"/>
              <a:t>Optimize content with clear messaging to retain visitor attention</a:t>
            </a:r>
            <a:r>
              <a:rPr lang="en-US" sz="2000" b="1" dirty="0">
                <a:latin typeface="Poppins" panose="00000500000000000000" pitchFamily="2" charset="0"/>
                <a:ea typeface="Times New Roman" panose="02020603050405020304" pitchFamily="18"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Calls-to-Action (CTAs):</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CTAs are available in Brands, Services and Contact options on the website with lead-generation method by filling the form</a:t>
            </a:r>
            <a:r>
              <a:rPr lang="en-US" altLang="en-US" sz="2000" b="1" dirty="0">
                <a:latin typeface="Poppins" panose="00000500000000000000" pitchFamily="2" charset="0"/>
                <a:cs typeface="Poppins" panose="00000500000000000000" pitchFamily="2" charset="0"/>
              </a:rPr>
              <a:t>.</a:t>
            </a:r>
            <a:endPar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tabLst/>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Social Engagement:</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There are limited social sharing options on the website and no social media accounts linked. </a:t>
            </a: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No visible user-generated content, reviews, or engagement tools.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74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42315" y="1055077"/>
            <a:ext cx="11507372" cy="5506859"/>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9606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32981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22" name="TextBox 6">
            <a:extLst>
              <a:ext uri="{FF2B5EF4-FFF2-40B4-BE49-F238E27FC236}">
                <a16:creationId xmlns:a16="http://schemas.microsoft.com/office/drawing/2014/main" id="{412F0974-0EF5-AA3A-563A-CB2767205150}"/>
              </a:ext>
            </a:extLst>
          </p:cNvPr>
          <p:cNvSpPr txBox="1"/>
          <p:nvPr/>
        </p:nvSpPr>
        <p:spPr>
          <a:xfrm>
            <a:off x="571141" y="1121025"/>
            <a:ext cx="11049719" cy="2496196"/>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Goals: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Increase brand awareness and online visibility.</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Improve website traffic &amp; SEO ranking.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Generate leads &amp; conversion for repair services.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Enhance customer engagement through social media and online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Align traditional marketing efforts (offline promotions) with digital strategies.</a:t>
            </a:r>
          </a:p>
        </p:txBody>
      </p:sp>
      <p:graphicFrame>
        <p:nvGraphicFramePr>
          <p:cNvPr id="15" name="Table 2">
            <a:extLst>
              <a:ext uri="{FF2B5EF4-FFF2-40B4-BE49-F238E27FC236}">
                <a16:creationId xmlns:a16="http://schemas.microsoft.com/office/drawing/2014/main" id="{7E529141-AEC0-8618-AF5F-F0AAA08075F6}"/>
              </a:ext>
            </a:extLst>
          </p:cNvPr>
          <p:cNvGraphicFramePr>
            <a:graphicFrameLocks noGrp="1"/>
          </p:cNvGraphicFramePr>
          <p:nvPr>
            <p:extLst>
              <p:ext uri="{D42A27DB-BD31-4B8C-83A1-F6EECF244321}">
                <p14:modId xmlns:p14="http://schemas.microsoft.com/office/powerpoint/2010/main" val="774243323"/>
              </p:ext>
            </p:extLst>
          </p:nvPr>
        </p:nvGraphicFramePr>
        <p:xfrm>
          <a:off x="1109003" y="4336831"/>
          <a:ext cx="9973994" cy="1974926"/>
        </p:xfrm>
        <a:graphic>
          <a:graphicData uri="http://schemas.openxmlformats.org/drawingml/2006/table">
            <a:tbl>
              <a:tblPr firstRow="1" bandRow="1">
                <a:tableStyleId>{5C22544A-7EE6-4342-B048-85BDC9FD1C3A}</a:tableStyleId>
              </a:tblPr>
              <a:tblGrid>
                <a:gridCol w="4135901">
                  <a:extLst>
                    <a:ext uri="{9D8B030D-6E8A-4147-A177-3AD203B41FA5}">
                      <a16:colId xmlns:a16="http://schemas.microsoft.com/office/drawing/2014/main" val="3573082084"/>
                    </a:ext>
                  </a:extLst>
                </a:gridCol>
                <a:gridCol w="5838093">
                  <a:extLst>
                    <a:ext uri="{9D8B030D-6E8A-4147-A177-3AD203B41FA5}">
                      <a16:colId xmlns:a16="http://schemas.microsoft.com/office/drawing/2014/main" val="2872410823"/>
                    </a:ext>
                  </a:extLst>
                </a:gridCol>
              </a:tblGrid>
              <a:tr h="337406">
                <a:tc>
                  <a:txBody>
                    <a:bodyPr/>
                    <a:lstStyle/>
                    <a:p>
                      <a:pPr algn="ctr"/>
                      <a:r>
                        <a:rPr lang="en-US" sz="1800" b="1" dirty="0">
                          <a:latin typeface="+mn-lt"/>
                        </a:rPr>
                        <a:t>Traditional Marketing</a:t>
                      </a:r>
                      <a:endParaRPr lang="en-IN" sz="1800" b="1" dirty="0">
                        <a:latin typeface="+mn-lt"/>
                      </a:endParaRPr>
                    </a:p>
                  </a:txBody>
                  <a:tcPr/>
                </a:tc>
                <a:tc>
                  <a:txBody>
                    <a:bodyPr/>
                    <a:lstStyle/>
                    <a:p>
                      <a:pPr algn="ctr"/>
                      <a:r>
                        <a:rPr lang="en-US" sz="1800" b="1" dirty="0">
                          <a:latin typeface="+mn-lt"/>
                        </a:rPr>
                        <a:t>Digital Marketing</a:t>
                      </a:r>
                      <a:endParaRPr lang="en-IN" sz="1800" b="1" dirty="0">
                        <a:latin typeface="+mn-lt"/>
                      </a:endParaRPr>
                    </a:p>
                  </a:txBody>
                  <a:tcPr/>
                </a:tc>
                <a:extLst>
                  <a:ext uri="{0D108BD9-81ED-4DB2-BD59-A6C34878D82A}">
                    <a16:rowId xmlns:a16="http://schemas.microsoft.com/office/drawing/2014/main" val="2929606181"/>
                  </a:ext>
                </a:extLst>
              </a:tr>
              <a:tr h="337406">
                <a:tc>
                  <a:txBody>
                    <a:bodyPr/>
                    <a:lstStyle/>
                    <a:p>
                      <a:pPr algn="ctr"/>
                      <a:r>
                        <a:rPr lang="en-US" sz="1600" b="1" dirty="0">
                          <a:latin typeface="+mn-lt"/>
                        </a:rPr>
                        <a:t>Flyers, banners, in-store promotions</a:t>
                      </a:r>
                      <a:endParaRPr lang="en-IN" sz="1600" b="1" dirty="0">
                        <a:latin typeface="+mn-lt"/>
                      </a:endParaRPr>
                    </a:p>
                  </a:txBody>
                  <a:tcPr/>
                </a:tc>
                <a:tc>
                  <a:txBody>
                    <a:bodyPr/>
                    <a:lstStyle/>
                    <a:p>
                      <a:pPr algn="ctr"/>
                      <a:r>
                        <a:rPr lang="en-US" sz="1600" b="1" dirty="0">
                          <a:latin typeface="+mn-lt"/>
                        </a:rPr>
                        <a:t>QR codes leading to service pages</a:t>
                      </a:r>
                      <a:endParaRPr lang="en-IN" sz="1600" b="1" dirty="0">
                        <a:latin typeface="+mn-lt"/>
                      </a:endParaRPr>
                    </a:p>
                  </a:txBody>
                  <a:tcPr/>
                </a:tc>
                <a:extLst>
                  <a:ext uri="{0D108BD9-81ED-4DB2-BD59-A6C34878D82A}">
                    <a16:rowId xmlns:a16="http://schemas.microsoft.com/office/drawing/2014/main" val="274185709"/>
                  </a:ext>
                </a:extLst>
              </a:tr>
              <a:tr h="596948">
                <a:tc>
                  <a:txBody>
                    <a:bodyPr/>
                    <a:lstStyle/>
                    <a:p>
                      <a:pPr algn="ctr"/>
                      <a:r>
                        <a:rPr lang="en-US" sz="1600" b="1" dirty="0">
                          <a:latin typeface="+mn-lt"/>
                        </a:rPr>
                        <a:t>TV/Radio ads</a:t>
                      </a:r>
                      <a:endParaRPr lang="en-IN" sz="1600" b="1" dirty="0">
                        <a:latin typeface="+mn-lt"/>
                      </a:endParaRPr>
                    </a:p>
                  </a:txBody>
                  <a:tcPr/>
                </a:tc>
                <a:tc>
                  <a:txBody>
                    <a:bodyPr/>
                    <a:lstStyle/>
                    <a:p>
                      <a:pPr algn="ctr"/>
                      <a:r>
                        <a:rPr lang="en-US" sz="1600" b="1" dirty="0">
                          <a:latin typeface="+mn-lt"/>
                        </a:rPr>
                        <a:t>YouTube &amp; Instagram ads targeting the same audience</a:t>
                      </a:r>
                      <a:endParaRPr lang="en-IN" sz="1600" b="1" dirty="0">
                        <a:latin typeface="+mn-lt"/>
                      </a:endParaRPr>
                    </a:p>
                  </a:txBody>
                  <a:tcPr/>
                </a:tc>
                <a:extLst>
                  <a:ext uri="{0D108BD9-81ED-4DB2-BD59-A6C34878D82A}">
                    <a16:rowId xmlns:a16="http://schemas.microsoft.com/office/drawing/2014/main" val="245549440"/>
                  </a:ext>
                </a:extLst>
              </a:tr>
              <a:tr h="337406">
                <a:tc>
                  <a:txBody>
                    <a:bodyPr/>
                    <a:lstStyle/>
                    <a:p>
                      <a:pPr algn="ctr"/>
                      <a:r>
                        <a:rPr lang="en-US" sz="1600" b="1" dirty="0">
                          <a:latin typeface="+mn-lt"/>
                        </a:rPr>
                        <a:t>Customer referral programs</a:t>
                      </a:r>
                      <a:endParaRPr lang="en-IN" sz="1600" b="1" dirty="0">
                        <a:latin typeface="+mn-lt"/>
                      </a:endParaRPr>
                    </a:p>
                  </a:txBody>
                  <a:tcPr/>
                </a:tc>
                <a:tc>
                  <a:txBody>
                    <a:bodyPr/>
                    <a:lstStyle/>
                    <a:p>
                      <a:pPr algn="ctr"/>
                      <a:r>
                        <a:rPr lang="en-US" sz="1600" b="1" dirty="0">
                          <a:latin typeface="+mn-lt"/>
                        </a:rPr>
                        <a:t>Online referral tracking and incentives</a:t>
                      </a:r>
                      <a:endParaRPr lang="en-IN" sz="1600" b="1" dirty="0">
                        <a:latin typeface="+mn-lt"/>
                      </a:endParaRPr>
                    </a:p>
                  </a:txBody>
                  <a:tcPr/>
                </a:tc>
                <a:extLst>
                  <a:ext uri="{0D108BD9-81ED-4DB2-BD59-A6C34878D82A}">
                    <a16:rowId xmlns:a16="http://schemas.microsoft.com/office/drawing/2014/main" val="4221022124"/>
                  </a:ext>
                </a:extLst>
              </a:tr>
              <a:tr h="337406">
                <a:tc>
                  <a:txBody>
                    <a:bodyPr/>
                    <a:lstStyle/>
                    <a:p>
                      <a:pPr algn="ctr"/>
                      <a:r>
                        <a:rPr lang="en-US" sz="1600" b="1" dirty="0">
                          <a:latin typeface="+mn-lt"/>
                        </a:rPr>
                        <a:t>Newspaper ads</a:t>
                      </a:r>
                      <a:endParaRPr lang="en-IN" sz="1600" b="1" dirty="0">
                        <a:latin typeface="+mn-lt"/>
                      </a:endParaRPr>
                    </a:p>
                  </a:txBody>
                  <a:tcPr/>
                </a:tc>
                <a:tc>
                  <a:txBody>
                    <a:bodyPr/>
                    <a:lstStyle/>
                    <a:p>
                      <a:pPr algn="ctr"/>
                      <a:r>
                        <a:rPr lang="en-US" sz="1600" b="1" dirty="0">
                          <a:latin typeface="+mn-lt"/>
                        </a:rPr>
                        <a:t>Blog articles and SEO to target same search intent</a:t>
                      </a:r>
                      <a:endParaRPr lang="en-IN" sz="1600" b="1" dirty="0">
                        <a:latin typeface="+mn-lt"/>
                      </a:endParaRPr>
                    </a:p>
                  </a:txBody>
                  <a:tcPr/>
                </a:tc>
                <a:extLst>
                  <a:ext uri="{0D108BD9-81ED-4DB2-BD59-A6C34878D82A}">
                    <a16:rowId xmlns:a16="http://schemas.microsoft.com/office/drawing/2014/main" val="1243854633"/>
                  </a:ext>
                </a:extLst>
              </a:tr>
            </a:tbl>
          </a:graphicData>
        </a:graphic>
      </p:graphicFrame>
      <p:sp>
        <p:nvSpPr>
          <p:cNvPr id="17" name="TextBox 6">
            <a:extLst>
              <a:ext uri="{FF2B5EF4-FFF2-40B4-BE49-F238E27FC236}">
                <a16:creationId xmlns:a16="http://schemas.microsoft.com/office/drawing/2014/main" id="{44A43290-FB28-EDF5-F0C3-4A6187BF1E10}"/>
              </a:ext>
            </a:extLst>
          </p:cNvPr>
          <p:cNvSpPr txBox="1"/>
          <p:nvPr/>
        </p:nvSpPr>
        <p:spPr>
          <a:xfrm>
            <a:off x="571141" y="3668589"/>
            <a:ext cx="571315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Traditional vs Digital Marketing Alignment</a:t>
            </a:r>
          </a:p>
        </p:txBody>
      </p:sp>
    </p:spTree>
    <p:extLst>
      <p:ext uri="{BB962C8B-B14F-4D97-AF65-F5344CB8AC3E}">
        <p14:creationId xmlns:p14="http://schemas.microsoft.com/office/powerpoint/2010/main" val="191336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6908"/>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lang="en-IN" sz="2000" b="1" dirty="0">
              <a:solidFill>
                <a:prstClr val="black"/>
              </a:solidFill>
              <a:latin typeface="Calibri"/>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SEO Improvements: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local SEO with Google My Business (GMB) optimization.</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Optimize meta titles, descriptions and keywords for repair-related services.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Add an FAQ section to target long-tail keywords.</a:t>
            </a:r>
            <a:endParaRPr 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UX Enhancements: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Make the service request form more prominent.</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Improve navigation to include pricing and repair timeline.</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live chat support for quick customer queries.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Content Marketing Strategy:</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Publish articles on smartphone troubleshooting, repair tips and brand comparison and include How-to guides.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Create short repair demonstration video for the social media accounts and share customer testimonials videos.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Post before/after repair images, customer stories and offers.</a:t>
            </a:r>
          </a:p>
        </p:txBody>
      </p:sp>
    </p:spTree>
    <p:extLst>
      <p:ext uri="{BB962C8B-B14F-4D97-AF65-F5344CB8AC3E}">
        <p14:creationId xmlns:p14="http://schemas.microsoft.com/office/powerpoint/2010/main" val="193417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4946"/>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kumimoji="0" lang="en-IN"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Paid advertising: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Run search ads for high-intent keywords through Google Ads.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Target audiences looking for repair-related content through YouTube Ads.</a:t>
            </a:r>
            <a:endParaRPr kumimoji="0" lang="en-US" sz="20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Local Marketing &amp; Reputation Management: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Optimize GMB for better visibility in local searches and run geo-targeted ads focusing customers in Chennai.</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Encourage customers to leave Google &amp; Facebook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Respond to customer inquiries and complaints on all platforms.</a:t>
            </a:r>
            <a:endPar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Performance Tracking &amp; Analytics: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Monitor SEO rankings using tools like </a:t>
            </a:r>
            <a:r>
              <a:rPr lang="en-US" b="1" dirty="0" err="1">
                <a:solidFill>
                  <a:prstClr val="black"/>
                </a:solidFill>
                <a:latin typeface="Calibri"/>
                <a:cs typeface="Poppins" panose="00000500000000000000" pitchFamily="2" charset="0"/>
              </a:rPr>
              <a:t>Ahrefs</a:t>
            </a:r>
            <a:r>
              <a:rPr lang="en-US" b="1" dirty="0">
                <a:solidFill>
                  <a:prstClr val="black"/>
                </a:solidFill>
                <a:latin typeface="Calibri"/>
                <a:cs typeface="Poppins" panose="00000500000000000000" pitchFamily="2" charset="0"/>
              </a:rPr>
              <a:t> or SEMrush.</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Measure social media engagement with insights from Facebook, Instagram and YouTube.</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Track Google My Business inquiries and reviews.</a:t>
            </a:r>
          </a:p>
        </p:txBody>
      </p:sp>
    </p:spTree>
    <p:extLst>
      <p:ext uri="{BB962C8B-B14F-4D97-AF65-F5344CB8AC3E}">
        <p14:creationId xmlns:p14="http://schemas.microsoft.com/office/powerpoint/2010/main" val="1904496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679937" y="1543467"/>
            <a:ext cx="10672691" cy="3928865"/>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942196" y="238855"/>
            <a:ext cx="366842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049824" y="272610"/>
            <a:ext cx="35607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Overall Recommendations</a:t>
            </a:r>
          </a:p>
        </p:txBody>
      </p:sp>
      <p:sp>
        <p:nvSpPr>
          <p:cNvPr id="20" name="TextBox 6">
            <a:extLst>
              <a:ext uri="{FF2B5EF4-FFF2-40B4-BE49-F238E27FC236}">
                <a16:creationId xmlns:a16="http://schemas.microsoft.com/office/drawing/2014/main" id="{EEF0D701-0E6D-1EED-6E18-EC86EBDC9711}"/>
              </a:ext>
            </a:extLst>
          </p:cNvPr>
          <p:cNvSpPr txBox="1"/>
          <p:nvPr/>
        </p:nvSpPr>
        <p:spPr>
          <a:xfrm>
            <a:off x="839372" y="1668919"/>
            <a:ext cx="10344443" cy="3645613"/>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Adding a search bar within the website can enhance user navigation by allowing quick access to specific information.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add few other famous brand smartphones service options to improve their business.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integrate an external link to the Google maps for all the outlets mentioned 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Use the social media account wisely and integrate the social media account within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Brands and Services have same content in the website due to which one of the page content will be duplicated. It’s better to use either one which will save size of the content in the website and can save financially.</a:t>
            </a:r>
          </a:p>
        </p:txBody>
      </p:sp>
    </p:spTree>
    <p:extLst>
      <p:ext uri="{BB962C8B-B14F-4D97-AF65-F5344CB8AC3E}">
        <p14:creationId xmlns:p14="http://schemas.microsoft.com/office/powerpoint/2010/main" val="298156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88802" y="355555"/>
            <a:ext cx="381439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96430" y="389310"/>
            <a:ext cx="370676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564554" y="1364566"/>
            <a:ext cx="8874371"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3139032" y="3489093"/>
            <a:ext cx="3651816" cy="2865528"/>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Header &amp; Footer</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Lead-Generation Form</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About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Brands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Services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Strengths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Outlets and it’s contact numbers</a:t>
            </a:r>
          </a:p>
        </p:txBody>
      </p:sp>
      <p:sp>
        <p:nvSpPr>
          <p:cNvPr id="15" name="TextBox 6">
            <a:extLst>
              <a:ext uri="{FF2B5EF4-FFF2-40B4-BE49-F238E27FC236}">
                <a16:creationId xmlns:a16="http://schemas.microsoft.com/office/drawing/2014/main" id="{E5B0234D-7476-BE3E-9D84-C4393FD0FAAF}"/>
              </a:ext>
            </a:extLst>
          </p:cNvPr>
          <p:cNvSpPr txBox="1"/>
          <p:nvPr/>
        </p:nvSpPr>
        <p:spPr>
          <a:xfrm>
            <a:off x="1668340" y="2965846"/>
            <a:ext cx="5040923" cy="375424"/>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Table of contents in the site landing page:</a:t>
            </a:r>
            <a:endParaRPr kumimoji="0" lang="en-IN"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3D1B5A16-BC05-7204-CA2D-341BA5AFAA0B}"/>
              </a:ext>
            </a:extLst>
          </p:cNvPr>
          <p:cNvSpPr txBox="1"/>
          <p:nvPr/>
        </p:nvSpPr>
        <p:spPr>
          <a:xfrm>
            <a:off x="3139032" y="1559033"/>
            <a:ext cx="6021564" cy="120642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Website Name: </a:t>
            </a:r>
            <a:r>
              <a:rPr kumimoji="0" lang="en-US"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MMS Solutions </a:t>
            </a:r>
          </a:p>
          <a:p>
            <a:pPr marL="0" marR="0" lvl="0" indent="0" algn="l" defTabSz="914400" rtl="0" eaLnBrk="0" fontAlgn="base" latinLnBrk="0" hangingPunct="0">
              <a:lnSpc>
                <a:spcPct val="150000"/>
              </a:lnSpc>
              <a:spcBef>
                <a:spcPct val="0"/>
              </a:spcBef>
              <a:spcAft>
                <a:spcPct val="0"/>
              </a:spcAft>
              <a:buClrTx/>
              <a:buSzTx/>
              <a:buFontTx/>
              <a:buNone/>
              <a:tabLst/>
              <a:defRPr/>
            </a:pPr>
            <a:r>
              <a:rPr lang="en-US" b="1" dirty="0">
                <a:solidFill>
                  <a:srgbClr val="1F497D"/>
                </a:solidFill>
                <a:latin typeface="Poppins" panose="00000500000000000000" pitchFamily="2" charset="0"/>
                <a:cs typeface="Poppins" panose="00000500000000000000" pitchFamily="2" charset="0"/>
              </a:rPr>
              <a:t>Website URL: </a:t>
            </a:r>
            <a:r>
              <a:rPr lang="en-US" b="1" dirty="0">
                <a:solidFill>
                  <a:srgbClr val="1F497D"/>
                </a:solidFill>
                <a:latin typeface="Poppins" panose="00000500000000000000" pitchFamily="2" charset="0"/>
                <a:cs typeface="Poppins" panose="00000500000000000000" pitchFamily="2" charset="0"/>
                <a:hlinkClick r:id="rId3"/>
              </a:rPr>
              <a:t>http://mmsservice.liveblog365.com/</a:t>
            </a:r>
            <a:endParaRPr lang="en-US" b="1" dirty="0">
              <a:solidFill>
                <a:srgbClr val="1F497D"/>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mn-ea"/>
                <a:cs typeface="Poppins" panose="00000500000000000000" pitchFamily="2" charset="0"/>
              </a:rPr>
              <a:t>Domain</a:t>
            </a:r>
            <a:r>
              <a:rPr lang="en-US" b="1" dirty="0">
                <a:solidFill>
                  <a:srgbClr val="1F497D"/>
                </a:solidFill>
                <a:latin typeface="Poppins" panose="00000500000000000000" pitchFamily="2" charset="0"/>
                <a:cs typeface="Poppins" panose="00000500000000000000" pitchFamily="2" charset="0"/>
              </a:rPr>
              <a:t>: </a:t>
            </a:r>
            <a:r>
              <a:rPr lang="en-US" b="1" dirty="0">
                <a:solidFill>
                  <a:schemeClr val="accent2"/>
                </a:solidFill>
                <a:latin typeface="Poppins" panose="00000500000000000000" pitchFamily="2" charset="0"/>
                <a:cs typeface="Poppins" panose="00000500000000000000" pitchFamily="2" charset="0"/>
              </a:rPr>
              <a:t>Mobile Repair and Service Center</a:t>
            </a:r>
            <a:endParaRPr kumimoji="0" lang="en-IN" b="1" i="0" u="none" strike="noStrike" kern="1200" cap="none" spc="0" normalizeH="0" baseline="0" noProof="0" dirty="0">
              <a:ln>
                <a:noFill/>
              </a:ln>
              <a:solidFill>
                <a:schemeClr val="accent2"/>
              </a:solidFill>
              <a:effectLst/>
              <a:uLnTx/>
              <a:uFillTx/>
              <a:latin typeface="Calibri"/>
              <a:ea typeface="+mn-ea"/>
              <a:cs typeface="+mn-cs"/>
            </a:endParaRPr>
          </a:p>
        </p:txBody>
      </p:sp>
    </p:spTree>
    <p:extLst>
      <p:ext uri="{BB962C8B-B14F-4D97-AF65-F5344CB8AC3E}">
        <p14:creationId xmlns:p14="http://schemas.microsoft.com/office/powerpoint/2010/main" val="322441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667638" y="319685"/>
            <a:ext cx="485672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775267" y="353440"/>
            <a:ext cx="474909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Process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564554" y="1364566"/>
            <a:ext cx="8874371"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2098021" y="1600721"/>
            <a:ext cx="5174975" cy="372538"/>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Site land</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479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406429" y="369622"/>
            <a:ext cx="231792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514057" y="403377"/>
            <a:ext cx="22102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Header &amp; Footer</a:t>
            </a:r>
          </a:p>
        </p:txBody>
      </p:sp>
      <p:pic>
        <p:nvPicPr>
          <p:cNvPr id="3" name="Picture 2">
            <a:extLst>
              <a:ext uri="{FF2B5EF4-FFF2-40B4-BE49-F238E27FC236}">
                <a16:creationId xmlns:a16="http://schemas.microsoft.com/office/drawing/2014/main" id="{83C72E9E-6F89-DC0C-50BC-DCFFDF963A36}"/>
              </a:ext>
            </a:extLst>
          </p:cNvPr>
          <p:cNvPicPr>
            <a:picLocks noChangeAspect="1"/>
          </p:cNvPicPr>
          <p:nvPr/>
        </p:nvPicPr>
        <p:blipFill>
          <a:blip r:embed="rId3"/>
          <a:stretch>
            <a:fillRect/>
          </a:stretch>
        </p:blipFill>
        <p:spPr>
          <a:xfrm>
            <a:off x="880422" y="1385687"/>
            <a:ext cx="10431157" cy="1141403"/>
          </a:xfrm>
          <a:prstGeom prst="rect">
            <a:avLst/>
          </a:prstGeom>
        </p:spPr>
      </p:pic>
      <p:pic>
        <p:nvPicPr>
          <p:cNvPr id="9" name="Picture 8">
            <a:extLst>
              <a:ext uri="{FF2B5EF4-FFF2-40B4-BE49-F238E27FC236}">
                <a16:creationId xmlns:a16="http://schemas.microsoft.com/office/drawing/2014/main" id="{5F301919-6FA1-C722-3E41-221EE6723788}"/>
              </a:ext>
            </a:extLst>
          </p:cNvPr>
          <p:cNvPicPr>
            <a:picLocks noChangeAspect="1"/>
          </p:cNvPicPr>
          <p:nvPr/>
        </p:nvPicPr>
        <p:blipFill>
          <a:blip r:embed="rId4"/>
          <a:stretch>
            <a:fillRect/>
          </a:stretch>
        </p:blipFill>
        <p:spPr>
          <a:xfrm>
            <a:off x="1395411" y="2962770"/>
            <a:ext cx="9401175" cy="3571875"/>
          </a:xfrm>
          <a:prstGeom prst="rect">
            <a:avLst/>
          </a:prstGeom>
        </p:spPr>
      </p:pic>
    </p:spTree>
    <p:extLst>
      <p:ext uri="{BB962C8B-B14F-4D97-AF65-F5344CB8AC3E}">
        <p14:creationId xmlns:p14="http://schemas.microsoft.com/office/powerpoint/2010/main" val="201068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885924" y="322664"/>
            <a:ext cx="319012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993552" y="356419"/>
            <a:ext cx="30824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Lead-Generation Form</a:t>
            </a:r>
          </a:p>
        </p:txBody>
      </p:sp>
      <p:pic>
        <p:nvPicPr>
          <p:cNvPr id="8" name="Picture 7">
            <a:extLst>
              <a:ext uri="{FF2B5EF4-FFF2-40B4-BE49-F238E27FC236}">
                <a16:creationId xmlns:a16="http://schemas.microsoft.com/office/drawing/2014/main" id="{D4193C8F-80D4-0040-1924-652B054D45C5}"/>
              </a:ext>
            </a:extLst>
          </p:cNvPr>
          <p:cNvPicPr>
            <a:picLocks noChangeAspect="1"/>
          </p:cNvPicPr>
          <p:nvPr/>
        </p:nvPicPr>
        <p:blipFill>
          <a:blip r:embed="rId3"/>
          <a:stretch>
            <a:fillRect/>
          </a:stretch>
        </p:blipFill>
        <p:spPr>
          <a:xfrm>
            <a:off x="1924050" y="1225510"/>
            <a:ext cx="8343900" cy="5441674"/>
          </a:xfrm>
          <a:prstGeom prst="rect">
            <a:avLst/>
          </a:prstGeom>
        </p:spPr>
      </p:pic>
    </p:spTree>
    <p:extLst>
      <p:ext uri="{BB962C8B-B14F-4D97-AF65-F5344CB8AC3E}">
        <p14:creationId xmlns:p14="http://schemas.microsoft.com/office/powerpoint/2010/main" val="217195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419302" y="315376"/>
            <a:ext cx="99556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526930" y="349131"/>
            <a:ext cx="88793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About</a:t>
            </a:r>
          </a:p>
        </p:txBody>
      </p:sp>
      <p:pic>
        <p:nvPicPr>
          <p:cNvPr id="6" name="Picture 5">
            <a:extLst>
              <a:ext uri="{FF2B5EF4-FFF2-40B4-BE49-F238E27FC236}">
                <a16:creationId xmlns:a16="http://schemas.microsoft.com/office/drawing/2014/main" id="{66DA94F4-6C47-759E-4B64-E8EB44FC7A86}"/>
              </a:ext>
            </a:extLst>
          </p:cNvPr>
          <p:cNvPicPr>
            <a:picLocks noChangeAspect="1"/>
          </p:cNvPicPr>
          <p:nvPr/>
        </p:nvPicPr>
        <p:blipFill>
          <a:blip r:embed="rId3"/>
          <a:stretch>
            <a:fillRect/>
          </a:stretch>
        </p:blipFill>
        <p:spPr>
          <a:xfrm>
            <a:off x="1467136" y="1158823"/>
            <a:ext cx="9257728" cy="5350046"/>
          </a:xfrm>
          <a:prstGeom prst="rect">
            <a:avLst/>
          </a:prstGeom>
        </p:spPr>
      </p:pic>
    </p:spTree>
    <p:extLst>
      <p:ext uri="{BB962C8B-B14F-4D97-AF65-F5344CB8AC3E}">
        <p14:creationId xmlns:p14="http://schemas.microsoft.com/office/powerpoint/2010/main" val="139832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002615" y="5256456"/>
            <a:ext cx="7262191"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algn="ctr">
                <a:lnSpc>
                  <a:spcPts val="2659"/>
                </a:lnSpc>
              </a:pPr>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pic>
        <p:nvPicPr>
          <p:cNvPr id="9" name="Picture 8">
            <a:extLst>
              <a:ext uri="{FF2B5EF4-FFF2-40B4-BE49-F238E27FC236}">
                <a16:creationId xmlns:a16="http://schemas.microsoft.com/office/drawing/2014/main" id="{8B86C5F6-B6D4-6A89-2697-2F2943325D7D}"/>
              </a:ext>
            </a:extLst>
          </p:cNvPr>
          <p:cNvPicPr>
            <a:picLocks noChangeAspect="1"/>
          </p:cNvPicPr>
          <p:nvPr/>
        </p:nvPicPr>
        <p:blipFill>
          <a:blip r:embed="rId3"/>
          <a:stretch>
            <a:fillRect/>
          </a:stretch>
        </p:blipFill>
        <p:spPr>
          <a:xfrm>
            <a:off x="645391" y="2748224"/>
            <a:ext cx="2425147" cy="2267231"/>
          </a:xfrm>
          <a:prstGeom prst="rect">
            <a:avLst/>
          </a:prstGeom>
        </p:spPr>
      </p:pic>
      <p:sp>
        <p:nvSpPr>
          <p:cNvPr id="10" name="TextBox 5">
            <a:extLst>
              <a:ext uri="{FF2B5EF4-FFF2-40B4-BE49-F238E27FC236}">
                <a16:creationId xmlns:a16="http://schemas.microsoft.com/office/drawing/2014/main" id="{9B7D3730-92A1-D757-66DB-B26D05CB405A}"/>
              </a:ext>
            </a:extLst>
          </p:cNvPr>
          <p:cNvSpPr txBox="1"/>
          <p:nvPr/>
        </p:nvSpPr>
        <p:spPr>
          <a:xfrm>
            <a:off x="3833916" y="391567"/>
            <a:ext cx="3968607"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Company</a:t>
            </a:r>
          </a:p>
        </p:txBody>
      </p:sp>
      <p:sp>
        <p:nvSpPr>
          <p:cNvPr id="11" name="TextBox 6">
            <a:extLst>
              <a:ext uri="{FF2B5EF4-FFF2-40B4-BE49-F238E27FC236}">
                <a16:creationId xmlns:a16="http://schemas.microsoft.com/office/drawing/2014/main" id="{445345D8-649D-A578-FE55-0EE1E05BE7F5}"/>
              </a:ext>
            </a:extLst>
          </p:cNvPr>
          <p:cNvSpPr txBox="1"/>
          <p:nvPr/>
        </p:nvSpPr>
        <p:spPr>
          <a:xfrm>
            <a:off x="3497823" y="2138797"/>
            <a:ext cx="8271772" cy="2865528"/>
          </a:xfrm>
          <a:prstGeom prst="rect">
            <a:avLst/>
          </a:prstGeom>
        </p:spPr>
        <p:txBody>
          <a:bodyPr wrap="square" lIns="0" tIns="0" rIns="0" bIns="0" rtlCol="0" anchor="t">
            <a:spAutoFit/>
          </a:bodyPr>
          <a:lstStyle/>
          <a:p>
            <a:pPr algn="just">
              <a:lnSpc>
                <a:spcPct val="150000"/>
              </a:lnSpc>
            </a:pPr>
            <a:r>
              <a:rPr lang="en-IN" sz="1800" b="1" dirty="0">
                <a:solidFill>
                  <a:schemeClr val="bg1"/>
                </a:solidFill>
                <a:effectLst/>
                <a:latin typeface="+mj-lt"/>
                <a:ea typeface="Times New Roman" panose="02020603050405020304" pitchFamily="18" charset="0"/>
              </a:rPr>
              <a:t>MMS Solutions is a trusted smartphone repair and service centre with 6 outlets across Chennai, serving customers for over 10 years. We specialize in LG, OnePlus, Pixel, iQOO, and Nothing smartphones, offering fast, reliable, and affordable solutions. Our expert technicians handle screen replacements, battery fixes, software troubleshooting, and more, using genuine parts to ensure top-quality repairs.</a:t>
            </a:r>
          </a:p>
          <a:p>
            <a:pPr algn="just">
              <a:lnSpc>
                <a:spcPct val="150000"/>
              </a:lnSpc>
            </a:pPr>
            <a:r>
              <a:rPr lang="en-IN" sz="1800" b="1" dirty="0">
                <a:solidFill>
                  <a:schemeClr val="bg1"/>
                </a:solidFill>
                <a:effectLst/>
                <a:latin typeface="+mj-lt"/>
                <a:ea typeface="Times New Roman" panose="02020603050405020304" pitchFamily="18" charset="0"/>
              </a:rPr>
              <a:t>With a decade of experience, we are committed to quick service, expert repairs, and customer satisfaction, keeping your devices running at their best.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068500" y="5317686"/>
            <a:ext cx="7130419" cy="1201676"/>
          </a:xfrm>
          <a:prstGeom prst="rect">
            <a:avLst/>
          </a:prstGeom>
        </p:spPr>
        <p:txBody>
          <a:bodyPr wrap="square" lIns="0" tIns="0" rIns="0" bIns="0" rtlCol="0" anchor="t">
            <a:spAutoFit/>
          </a:bodyPr>
          <a:lstStyle/>
          <a:p>
            <a:pPr algn="just">
              <a:lnSpc>
                <a:spcPct val="150000"/>
              </a:lnSpc>
            </a:pP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6 Convenient Locations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10+ Years of Expertise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Genuine Parts</a:t>
            </a:r>
          </a:p>
          <a:p>
            <a:pPr>
              <a:lnSpc>
                <a:spcPct val="150000"/>
              </a:lnSpc>
            </a:pPr>
            <a:r>
              <a:rPr lang="en-IN" sz="1800" dirty="0">
                <a:solidFill>
                  <a:schemeClr val="tx2"/>
                </a:solidFill>
                <a:effectLst/>
                <a:latin typeface="+mj-lt"/>
                <a:ea typeface="Times New Roman" panose="02020603050405020304" pitchFamily="18" charset="0"/>
                <a:cs typeface="Segoe UI Emoji" panose="020B0502040204020203" pitchFamily="34" charset="0"/>
              </a:rPr>
              <a:t>📧 </a:t>
            </a:r>
            <a:r>
              <a:rPr lang="en-IN" sz="1800" b="1" dirty="0">
                <a:solidFill>
                  <a:schemeClr val="tx2"/>
                </a:solidFill>
                <a:effectLst/>
                <a:latin typeface="+mj-lt"/>
                <a:ea typeface="Times New Roman" panose="02020603050405020304" pitchFamily="18" charset="0"/>
              </a:rPr>
              <a:t>For Support: support@mmsservice.in</a:t>
            </a:r>
            <a:br>
              <a:rPr lang="en-IN" sz="1800" dirty="0">
                <a:solidFill>
                  <a:schemeClr val="tx2"/>
                </a:solidFill>
                <a:effectLst/>
                <a:latin typeface="+mj-lt"/>
                <a:ea typeface="Times New Roman" panose="02020603050405020304" pitchFamily="18" charset="0"/>
              </a:rPr>
            </a:br>
            <a:r>
              <a:rPr lang="en-IN" sz="1800" dirty="0">
                <a:solidFill>
                  <a:schemeClr val="tx2"/>
                </a:solidFill>
                <a:effectLst/>
                <a:latin typeface="+mj-lt"/>
                <a:ea typeface="Times New Roman" panose="02020603050405020304" pitchFamily="18" charset="0"/>
                <a:cs typeface="Segoe UI Emoji" panose="020B0502040204020203" pitchFamily="34" charset="0"/>
              </a:rPr>
              <a:t>🌐</a:t>
            </a:r>
            <a:r>
              <a:rPr lang="en-IN" sz="1800" dirty="0">
                <a:solidFill>
                  <a:schemeClr val="tx2"/>
                </a:solidFill>
                <a:effectLst/>
                <a:latin typeface="+mj-lt"/>
                <a:ea typeface="Times New Roman" panose="02020603050405020304" pitchFamily="18" charset="0"/>
              </a:rPr>
              <a:t> </a:t>
            </a:r>
            <a:r>
              <a:rPr lang="en-IN" sz="1800" b="1" dirty="0">
                <a:solidFill>
                  <a:schemeClr val="tx2"/>
                </a:solidFill>
                <a:effectLst/>
                <a:latin typeface="+mj-lt"/>
                <a:ea typeface="Times New Roman" panose="02020603050405020304" pitchFamily="18" charset="0"/>
              </a:rPr>
              <a:t>For More Information:</a:t>
            </a:r>
            <a:r>
              <a:rPr lang="en-IN" sz="1800" dirty="0">
                <a:solidFill>
                  <a:schemeClr val="tx2"/>
                </a:solidFill>
                <a:effectLst/>
                <a:latin typeface="+mj-lt"/>
                <a:ea typeface="Times New Roman" panose="02020603050405020304" pitchFamily="18" charset="0"/>
              </a:rPr>
              <a:t> </a:t>
            </a:r>
            <a:r>
              <a:rPr lang="en-IN" sz="1800" b="1" u="sng" dirty="0">
                <a:solidFill>
                  <a:schemeClr val="tx2"/>
                </a:solidFill>
                <a:effectLst/>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www.mmsservice.in</a:t>
            </a:r>
            <a:endParaRPr lang="en-IN" sz="1800" b="1" dirty="0">
              <a:solidFill>
                <a:schemeClr val="tx2"/>
              </a:solidFill>
              <a:effectLst/>
              <a:latin typeface="+mj-lt"/>
              <a:ea typeface="Times New Roman" panose="02020603050405020304" pitchFamily="18" charset="0"/>
            </a:endParaRPr>
          </a:p>
        </p:txBody>
      </p:sp>
      <p:sp>
        <p:nvSpPr>
          <p:cNvPr id="16" name="TextBox 6">
            <a:extLst>
              <a:ext uri="{FF2B5EF4-FFF2-40B4-BE49-F238E27FC236}">
                <a16:creationId xmlns:a16="http://schemas.microsoft.com/office/drawing/2014/main" id="{5D4E5776-25F4-8347-EE5C-977696F9440B}"/>
              </a:ext>
            </a:extLst>
          </p:cNvPr>
          <p:cNvSpPr txBox="1"/>
          <p:nvPr/>
        </p:nvSpPr>
        <p:spPr>
          <a:xfrm>
            <a:off x="1755638" y="1297793"/>
            <a:ext cx="8680726" cy="501676"/>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000" b="1" dirty="0">
                <a:solidFill>
                  <a:schemeClr val="bg1"/>
                </a:solidFill>
                <a:effectLst/>
                <a:latin typeface="Times New Roman" panose="02020603050405020304" pitchFamily="18" charset="0"/>
                <a:ea typeface="Times New Roman" panose="02020603050405020304" pitchFamily="18" charset="0"/>
              </a:rPr>
              <a:t> </a:t>
            </a:r>
            <a:r>
              <a:rPr lang="en-IN" sz="24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MMS Solutions – Expert Smartphone Repair &amp; Service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534912" y="254091"/>
            <a:ext cx="112217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642541" y="287846"/>
            <a:ext cx="101454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a:t>
            </a:r>
          </a:p>
        </p:txBody>
      </p:sp>
      <p:pic>
        <p:nvPicPr>
          <p:cNvPr id="3" name="Picture 2">
            <a:extLst>
              <a:ext uri="{FF2B5EF4-FFF2-40B4-BE49-F238E27FC236}">
                <a16:creationId xmlns:a16="http://schemas.microsoft.com/office/drawing/2014/main" id="{775049C6-0C06-9F0F-E031-24615306C2C1}"/>
              </a:ext>
            </a:extLst>
          </p:cNvPr>
          <p:cNvPicPr>
            <a:picLocks noChangeAspect="1"/>
          </p:cNvPicPr>
          <p:nvPr/>
        </p:nvPicPr>
        <p:blipFill>
          <a:blip r:embed="rId3"/>
          <a:stretch>
            <a:fillRect/>
          </a:stretch>
        </p:blipFill>
        <p:spPr>
          <a:xfrm>
            <a:off x="2581077" y="1233377"/>
            <a:ext cx="7029846" cy="5324475"/>
          </a:xfrm>
          <a:prstGeom prst="rect">
            <a:avLst/>
          </a:prstGeom>
        </p:spPr>
      </p:pic>
    </p:spTree>
    <p:extLst>
      <p:ext uri="{BB962C8B-B14F-4D97-AF65-F5344CB8AC3E}">
        <p14:creationId xmlns:p14="http://schemas.microsoft.com/office/powerpoint/2010/main" val="24676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80152" y="322664"/>
            <a:ext cx="1347258"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87780" y="356419"/>
            <a:ext cx="112240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a:t>
            </a:r>
          </a:p>
        </p:txBody>
      </p:sp>
      <p:pic>
        <p:nvPicPr>
          <p:cNvPr id="3" name="Picture 2">
            <a:extLst>
              <a:ext uri="{FF2B5EF4-FFF2-40B4-BE49-F238E27FC236}">
                <a16:creationId xmlns:a16="http://schemas.microsoft.com/office/drawing/2014/main" id="{772C7A17-3728-EBA4-3910-835922BDC0F2}"/>
              </a:ext>
            </a:extLst>
          </p:cNvPr>
          <p:cNvPicPr>
            <a:picLocks noChangeAspect="1"/>
          </p:cNvPicPr>
          <p:nvPr/>
        </p:nvPicPr>
        <p:blipFill>
          <a:blip r:embed="rId3"/>
          <a:stretch>
            <a:fillRect/>
          </a:stretch>
        </p:blipFill>
        <p:spPr>
          <a:xfrm>
            <a:off x="995363" y="1015181"/>
            <a:ext cx="10201275" cy="5486400"/>
          </a:xfrm>
          <a:prstGeom prst="rect">
            <a:avLst/>
          </a:prstGeom>
        </p:spPr>
      </p:pic>
    </p:spTree>
    <p:extLst>
      <p:ext uri="{BB962C8B-B14F-4D97-AF65-F5344CB8AC3E}">
        <p14:creationId xmlns:p14="http://schemas.microsoft.com/office/powerpoint/2010/main" val="183613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52017" y="322664"/>
            <a:ext cx="147386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59645" y="356419"/>
            <a:ext cx="136623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trengths</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pic>
        <p:nvPicPr>
          <p:cNvPr id="3" name="Picture 2">
            <a:extLst>
              <a:ext uri="{FF2B5EF4-FFF2-40B4-BE49-F238E27FC236}">
                <a16:creationId xmlns:a16="http://schemas.microsoft.com/office/drawing/2014/main" id="{DA68A89C-0702-CC14-1BF7-0EA79C621328}"/>
              </a:ext>
            </a:extLst>
          </p:cNvPr>
          <p:cNvPicPr>
            <a:picLocks noChangeAspect="1"/>
          </p:cNvPicPr>
          <p:nvPr/>
        </p:nvPicPr>
        <p:blipFill>
          <a:blip r:embed="rId3"/>
          <a:stretch>
            <a:fillRect/>
          </a:stretch>
        </p:blipFill>
        <p:spPr>
          <a:xfrm>
            <a:off x="672904" y="2006948"/>
            <a:ext cx="10846191" cy="3350542"/>
          </a:xfrm>
          <a:prstGeom prst="rect">
            <a:avLst/>
          </a:prstGeom>
        </p:spPr>
      </p:pic>
    </p:spTree>
    <p:extLst>
      <p:ext uri="{BB962C8B-B14F-4D97-AF65-F5344CB8AC3E}">
        <p14:creationId xmlns:p14="http://schemas.microsoft.com/office/powerpoint/2010/main" val="16880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058231" y="272042"/>
            <a:ext cx="1272231"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37148" y="306443"/>
            <a:ext cx="96743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Outlets</a:t>
            </a:r>
          </a:p>
        </p:txBody>
      </p:sp>
      <p:pic>
        <p:nvPicPr>
          <p:cNvPr id="3" name="Picture 2">
            <a:extLst>
              <a:ext uri="{FF2B5EF4-FFF2-40B4-BE49-F238E27FC236}">
                <a16:creationId xmlns:a16="http://schemas.microsoft.com/office/drawing/2014/main" id="{9C26132B-3DE1-9A6E-1019-70B78D7D758D}"/>
              </a:ext>
            </a:extLst>
          </p:cNvPr>
          <p:cNvPicPr>
            <a:picLocks noChangeAspect="1"/>
          </p:cNvPicPr>
          <p:nvPr/>
        </p:nvPicPr>
        <p:blipFill>
          <a:blip r:embed="rId3"/>
          <a:stretch>
            <a:fillRect/>
          </a:stretch>
        </p:blipFill>
        <p:spPr>
          <a:xfrm>
            <a:off x="876301" y="1375783"/>
            <a:ext cx="10439400" cy="5210175"/>
          </a:xfrm>
          <a:prstGeom prst="rect">
            <a:avLst/>
          </a:prstGeom>
        </p:spPr>
      </p:pic>
    </p:spTree>
    <p:extLst>
      <p:ext uri="{BB962C8B-B14F-4D97-AF65-F5344CB8AC3E}">
        <p14:creationId xmlns:p14="http://schemas.microsoft.com/office/powerpoint/2010/main" val="64709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081363" y="308596"/>
            <a:ext cx="392164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188991" y="342351"/>
            <a:ext cx="381401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Contact Numbers for Outlets</a:t>
            </a:r>
          </a:p>
        </p:txBody>
      </p:sp>
      <p:pic>
        <p:nvPicPr>
          <p:cNvPr id="6" name="Picture 5">
            <a:extLst>
              <a:ext uri="{FF2B5EF4-FFF2-40B4-BE49-F238E27FC236}">
                <a16:creationId xmlns:a16="http://schemas.microsoft.com/office/drawing/2014/main" id="{CB294950-CED9-8BAB-056F-DFDC5500DAC3}"/>
              </a:ext>
            </a:extLst>
          </p:cNvPr>
          <p:cNvPicPr>
            <a:picLocks noChangeAspect="1"/>
          </p:cNvPicPr>
          <p:nvPr/>
        </p:nvPicPr>
        <p:blipFill>
          <a:blip r:embed="rId3"/>
          <a:stretch>
            <a:fillRect/>
          </a:stretch>
        </p:blipFill>
        <p:spPr>
          <a:xfrm>
            <a:off x="2156911" y="2170014"/>
            <a:ext cx="7878176" cy="3302318"/>
          </a:xfrm>
          <a:prstGeom prst="rect">
            <a:avLst/>
          </a:prstGeom>
        </p:spPr>
      </p:pic>
    </p:spTree>
    <p:extLst>
      <p:ext uri="{BB962C8B-B14F-4D97-AF65-F5344CB8AC3E}">
        <p14:creationId xmlns:p14="http://schemas.microsoft.com/office/powerpoint/2010/main" val="215221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945132" y="2488738"/>
            <a:ext cx="6301735" cy="1015663"/>
          </a:xfrm>
          <a:prstGeom prst="rect">
            <a:avLst/>
          </a:prstGeom>
        </p:spPr>
        <p:txBody>
          <a:bodyPr wrap="square" lIns="0" tIns="0" rIns="0" bIns="0" rtlCol="0" anchor="t">
            <a:spAutoFit/>
          </a:bodyPr>
          <a:lstStyle/>
          <a:p>
            <a:pPr algn="ctr" defTabSz="609630"/>
            <a:r>
              <a:rPr lang="en-US" sz="6600" b="1" spc="829" dirty="0">
                <a:solidFill>
                  <a:srgbClr val="FFFFFF"/>
                </a:solidFill>
                <a:latin typeface="Poppins" panose="00000500000000000000" pitchFamily="2" charset="0"/>
                <a:ea typeface="League Spartan"/>
                <a:cs typeface="Poppins" panose="00000500000000000000" pitchFamily="2" charset="0"/>
                <a:sym typeface="League Spartan"/>
              </a:rPr>
              <a:t>THANK YOU</a:t>
            </a:r>
          </a:p>
        </p:txBody>
      </p:sp>
      <p:sp>
        <p:nvSpPr>
          <p:cNvPr id="6" name="Freeform 6"/>
          <p:cNvSpPr/>
          <p:nvPr/>
        </p:nvSpPr>
        <p:spPr>
          <a:xfrm>
            <a:off x="0"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847137"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98882" y="4081398"/>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1" name="Freeform 11"/>
          <p:cNvSpPr/>
          <p:nvPr/>
        </p:nvSpPr>
        <p:spPr>
          <a:xfrm>
            <a:off x="5504949" y="4740480"/>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143104" y="4855960"/>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pic>
        <p:nvPicPr>
          <p:cNvPr id="14" name="Picture 13">
            <a:extLst>
              <a:ext uri="{FF2B5EF4-FFF2-40B4-BE49-F238E27FC236}">
                <a16:creationId xmlns:a16="http://schemas.microsoft.com/office/drawing/2014/main" id="{35C1AA23-C2AB-8C26-8DBE-FF0A930F33A5}"/>
              </a:ext>
            </a:extLst>
          </p:cNvPr>
          <p:cNvPicPr>
            <a:picLocks noChangeAspect="1"/>
          </p:cNvPicPr>
          <p:nvPr/>
        </p:nvPicPr>
        <p:blipFill>
          <a:blip r:embed="rId7">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1884195" y="1458161"/>
            <a:ext cx="8423610" cy="221350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96565" y="390056"/>
            <a:ext cx="8798871"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Website Audit Report</a:t>
            </a:r>
          </a:p>
        </p:txBody>
      </p:sp>
      <p:sp>
        <p:nvSpPr>
          <p:cNvPr id="15" name="TextBox 6">
            <a:extLst>
              <a:ext uri="{FF2B5EF4-FFF2-40B4-BE49-F238E27FC236}">
                <a16:creationId xmlns:a16="http://schemas.microsoft.com/office/drawing/2014/main" id="{46E3379A-16D7-1341-1FA2-71A9F1BAF411}"/>
              </a:ext>
            </a:extLst>
          </p:cNvPr>
          <p:cNvSpPr txBox="1"/>
          <p:nvPr/>
        </p:nvSpPr>
        <p:spPr>
          <a:xfrm>
            <a:off x="2039877" y="2162847"/>
            <a:ext cx="8423610"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Home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3"/>
              </a:rPr>
              <a:t>https://www.mmsservice.in/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Brands/LG Smartphones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4"/>
              </a:rPr>
              <a:t>https://www.mmsservice.in/lg-smartphone.php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algn="just">
              <a:lnSpc>
                <a:spcPct val="150000"/>
              </a:lnSpc>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Services/LG Service Center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5"/>
              </a:rPr>
              <a:t>https://www.mmsservice.in/lg-mobile-service-center.php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5AF7B573-B072-3EDB-4D31-D4AAFE3B18DC}"/>
              </a:ext>
            </a:extLst>
          </p:cNvPr>
          <p:cNvSpPr txBox="1"/>
          <p:nvPr/>
        </p:nvSpPr>
        <p:spPr>
          <a:xfrm>
            <a:off x="4727916" y="1567075"/>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grpSp>
        <p:nvGrpSpPr>
          <p:cNvPr id="18" name="Group 4">
            <a:extLst>
              <a:ext uri="{FF2B5EF4-FFF2-40B4-BE49-F238E27FC236}">
                <a16:creationId xmlns:a16="http://schemas.microsoft.com/office/drawing/2014/main" id="{4A21D37B-87DD-FE62-92F1-0E055E827FD2}"/>
              </a:ext>
            </a:extLst>
          </p:cNvPr>
          <p:cNvGrpSpPr/>
          <p:nvPr/>
        </p:nvGrpSpPr>
        <p:grpSpPr>
          <a:xfrm>
            <a:off x="1884195" y="3860310"/>
            <a:ext cx="8423610" cy="2765573"/>
            <a:chOff x="0" y="0"/>
            <a:chExt cx="2186727" cy="545838"/>
          </a:xfrm>
        </p:grpSpPr>
        <p:sp>
          <p:nvSpPr>
            <p:cNvPr id="19" name="Freeform 5">
              <a:extLst>
                <a:ext uri="{FF2B5EF4-FFF2-40B4-BE49-F238E27FC236}">
                  <a16:creationId xmlns:a16="http://schemas.microsoft.com/office/drawing/2014/main" id="{7298FD6A-5DD3-0CD5-6999-01F67A601DC3}"/>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DC5ADFF-49A9-80C4-C935-1A3DEC5B620A}"/>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00F03240-F14D-990A-3EF0-E79B73CFB7BC}"/>
              </a:ext>
            </a:extLst>
          </p:cNvPr>
          <p:cNvSpPr txBox="1"/>
          <p:nvPr/>
        </p:nvSpPr>
        <p:spPr>
          <a:xfrm>
            <a:off x="2458943" y="4277699"/>
            <a:ext cx="7210215" cy="2034531"/>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PageSpeed Insights –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6"/>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Responsive Website Design Tester – </a:t>
            </a:r>
            <a:r>
              <a:rPr lang="en-IN" sz="1800" b="1" dirty="0">
                <a:solidFill>
                  <a:srgbClr val="1F497D"/>
                </a:solidFill>
                <a:hlinkClick r:id="rId7"/>
              </a:rPr>
              <a:t>https://responsivedesignchecker.com/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Hemingway Editor - </a:t>
            </a:r>
            <a:r>
              <a:rPr lang="en-IN" sz="1800" b="1" dirty="0">
                <a:solidFill>
                  <a:srgbClr val="1F497D"/>
                </a:solidFill>
                <a:hlinkClick r:id="rId8"/>
              </a:rPr>
              <a:t>https://hemingwayapp.com/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Pro Free Host - </a:t>
            </a:r>
            <a:r>
              <a:rPr lang="en-IN" b="1" dirty="0">
                <a:solidFill>
                  <a:srgbClr val="1F497D"/>
                </a:solidFill>
                <a:hlinkClick r:id="rId9"/>
              </a:rPr>
              <a:t>https://profreehost.com/</a:t>
            </a:r>
            <a:endParaRPr lang="en-IN"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Wordpress within Pro Free Host</a:t>
            </a:r>
          </a:p>
        </p:txBody>
      </p:sp>
      <p:sp>
        <p:nvSpPr>
          <p:cNvPr id="22" name="TextBox 6">
            <a:extLst>
              <a:ext uri="{FF2B5EF4-FFF2-40B4-BE49-F238E27FC236}">
                <a16:creationId xmlns:a16="http://schemas.microsoft.com/office/drawing/2014/main" id="{B3601780-088E-A99F-3013-DBC9502F3438}"/>
              </a:ext>
            </a:extLst>
          </p:cNvPr>
          <p:cNvSpPr txBox="1"/>
          <p:nvPr/>
        </p:nvSpPr>
        <p:spPr>
          <a:xfrm>
            <a:off x="5313922" y="3859636"/>
            <a:ext cx="15002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Tools Used</a:t>
            </a:r>
          </a:p>
        </p:txBody>
      </p:sp>
    </p:spTree>
    <p:extLst>
      <p:ext uri="{BB962C8B-B14F-4D97-AF65-F5344CB8AC3E}">
        <p14:creationId xmlns:p14="http://schemas.microsoft.com/office/powerpoint/2010/main" val="97021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3261D41-A8E2-0B47-B9A2-AABF2B895F84}"/>
              </a:ext>
            </a:extLst>
          </p:cNvPr>
          <p:cNvPicPr>
            <a:picLocks noChangeAspect="1"/>
          </p:cNvPicPr>
          <p:nvPr/>
        </p:nvPicPr>
        <p:blipFill>
          <a:blip r:embed="rId3"/>
          <a:stretch>
            <a:fillRect/>
          </a:stretch>
        </p:blipFill>
        <p:spPr>
          <a:xfrm>
            <a:off x="5391150" y="2146802"/>
            <a:ext cx="1409700" cy="1304925"/>
          </a:xfrm>
          <a:prstGeom prst="rect">
            <a:avLst/>
          </a:prstGeom>
        </p:spPr>
      </p:pic>
      <p:pic>
        <p:nvPicPr>
          <p:cNvPr id="3" name="Picture 2">
            <a:extLst>
              <a:ext uri="{FF2B5EF4-FFF2-40B4-BE49-F238E27FC236}">
                <a16:creationId xmlns:a16="http://schemas.microsoft.com/office/drawing/2014/main" id="{846EF04D-5157-2756-1559-9E6A57820487}"/>
              </a:ext>
            </a:extLst>
          </p:cNvPr>
          <p:cNvPicPr>
            <a:picLocks noChangeAspect="1"/>
          </p:cNvPicPr>
          <p:nvPr/>
        </p:nvPicPr>
        <p:blipFill>
          <a:blip r:embed="rId4"/>
          <a:stretch>
            <a:fillRect/>
          </a:stretch>
        </p:blipFill>
        <p:spPr>
          <a:xfrm>
            <a:off x="1764361" y="3479347"/>
            <a:ext cx="8663278" cy="2893093"/>
          </a:xfrm>
          <a:prstGeom prst="rect">
            <a:avLst/>
          </a:prstGeom>
        </p:spPr>
      </p:pic>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Tree>
    <p:extLst>
      <p:ext uri="{BB962C8B-B14F-4D97-AF65-F5344CB8AC3E}">
        <p14:creationId xmlns:p14="http://schemas.microsoft.com/office/powerpoint/2010/main" val="34145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A5FB35-94BA-1539-7005-98BFFD73F9CF}"/>
              </a:ext>
            </a:extLst>
          </p:cNvPr>
          <p:cNvPicPr>
            <a:picLocks noChangeAspect="1"/>
          </p:cNvPicPr>
          <p:nvPr/>
        </p:nvPicPr>
        <p:blipFill>
          <a:blip r:embed="rId3"/>
          <a:stretch>
            <a:fillRect/>
          </a:stretch>
        </p:blipFill>
        <p:spPr>
          <a:xfrm>
            <a:off x="1634948" y="3577743"/>
            <a:ext cx="9084634" cy="2865688"/>
          </a:xfrm>
          <a:prstGeom prst="rect">
            <a:avLst/>
          </a:prstGeom>
        </p:spPr>
      </p:pic>
      <p:pic>
        <p:nvPicPr>
          <p:cNvPr id="8" name="Picture 7">
            <a:extLst>
              <a:ext uri="{FF2B5EF4-FFF2-40B4-BE49-F238E27FC236}">
                <a16:creationId xmlns:a16="http://schemas.microsoft.com/office/drawing/2014/main" id="{8C041A43-D8ED-ACDB-737E-9F8808D6A2F2}"/>
              </a:ext>
            </a:extLst>
          </p:cNvPr>
          <p:cNvPicPr>
            <a:picLocks noChangeAspect="1"/>
          </p:cNvPicPr>
          <p:nvPr/>
        </p:nvPicPr>
        <p:blipFill>
          <a:blip r:embed="rId4"/>
          <a:stretch>
            <a:fillRect/>
          </a:stretch>
        </p:blipFill>
        <p:spPr>
          <a:xfrm>
            <a:off x="5381625" y="2194427"/>
            <a:ext cx="1428750" cy="1209675"/>
          </a:xfrm>
          <a:prstGeom prst="rect">
            <a:avLst/>
          </a:prstGeom>
        </p:spPr>
      </p:pic>
    </p:spTree>
    <p:extLst>
      <p:ext uri="{BB962C8B-B14F-4D97-AF65-F5344CB8AC3E}">
        <p14:creationId xmlns:p14="http://schemas.microsoft.com/office/powerpoint/2010/main" val="396068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pic>
        <p:nvPicPr>
          <p:cNvPr id="5" name="Picture 4">
            <a:extLst>
              <a:ext uri="{FF2B5EF4-FFF2-40B4-BE49-F238E27FC236}">
                <a16:creationId xmlns:a16="http://schemas.microsoft.com/office/drawing/2014/main" id="{E3FA1EEA-930E-554C-8291-9E26DA4C9C78}"/>
              </a:ext>
            </a:extLst>
          </p:cNvPr>
          <p:cNvPicPr>
            <a:picLocks noChangeAspect="1"/>
          </p:cNvPicPr>
          <p:nvPr/>
        </p:nvPicPr>
        <p:blipFill>
          <a:blip r:embed="rId3"/>
          <a:stretch>
            <a:fillRect/>
          </a:stretch>
        </p:blipFill>
        <p:spPr>
          <a:xfrm>
            <a:off x="5424487" y="2147014"/>
            <a:ext cx="1343025" cy="1219200"/>
          </a:xfrm>
          <a:prstGeom prst="rect">
            <a:avLst/>
          </a:prstGeom>
        </p:spPr>
      </p:pic>
      <p:pic>
        <p:nvPicPr>
          <p:cNvPr id="8" name="Picture 7">
            <a:extLst>
              <a:ext uri="{FF2B5EF4-FFF2-40B4-BE49-F238E27FC236}">
                <a16:creationId xmlns:a16="http://schemas.microsoft.com/office/drawing/2014/main" id="{3F1FC20E-7159-328A-EBCE-BC338E532C24}"/>
              </a:ext>
            </a:extLst>
          </p:cNvPr>
          <p:cNvPicPr>
            <a:picLocks noChangeAspect="1"/>
          </p:cNvPicPr>
          <p:nvPr/>
        </p:nvPicPr>
        <p:blipFill>
          <a:blip r:embed="rId4"/>
          <a:stretch>
            <a:fillRect/>
          </a:stretch>
        </p:blipFill>
        <p:spPr>
          <a:xfrm>
            <a:off x="1663686" y="3366214"/>
            <a:ext cx="9027760" cy="3121347"/>
          </a:xfrm>
          <a:prstGeom prst="rect">
            <a:avLst/>
          </a:prstGeom>
        </p:spPr>
      </p:pic>
    </p:spTree>
    <p:extLst>
      <p:ext uri="{BB962C8B-B14F-4D97-AF65-F5344CB8AC3E}">
        <p14:creationId xmlns:p14="http://schemas.microsoft.com/office/powerpoint/2010/main" val="10155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8C06F934-D74E-AA10-FC8F-583021E8567C}"/>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pic>
        <p:nvPicPr>
          <p:cNvPr id="3" name="Picture 2">
            <a:extLst>
              <a:ext uri="{FF2B5EF4-FFF2-40B4-BE49-F238E27FC236}">
                <a16:creationId xmlns:a16="http://schemas.microsoft.com/office/drawing/2014/main" id="{9B8C9115-BCB6-7B95-AE41-B2EA9B1ED59E}"/>
              </a:ext>
            </a:extLst>
          </p:cNvPr>
          <p:cNvPicPr>
            <a:picLocks noChangeAspect="1"/>
          </p:cNvPicPr>
          <p:nvPr/>
        </p:nvPicPr>
        <p:blipFill>
          <a:blip r:embed="rId3"/>
          <a:stretch>
            <a:fillRect/>
          </a:stretch>
        </p:blipFill>
        <p:spPr>
          <a:xfrm>
            <a:off x="5357811" y="2058974"/>
            <a:ext cx="1476375" cy="1304925"/>
          </a:xfrm>
          <a:prstGeom prst="rect">
            <a:avLst/>
          </a:prstGeom>
        </p:spPr>
      </p:pic>
      <p:pic>
        <p:nvPicPr>
          <p:cNvPr id="9" name="Picture 8">
            <a:extLst>
              <a:ext uri="{FF2B5EF4-FFF2-40B4-BE49-F238E27FC236}">
                <a16:creationId xmlns:a16="http://schemas.microsoft.com/office/drawing/2014/main" id="{1C8ADC84-3AAC-F2A7-11C2-B1AE97BFB0FE}"/>
              </a:ext>
            </a:extLst>
          </p:cNvPr>
          <p:cNvPicPr>
            <a:picLocks noChangeAspect="1"/>
          </p:cNvPicPr>
          <p:nvPr/>
        </p:nvPicPr>
        <p:blipFill>
          <a:blip r:embed="rId4"/>
          <a:stretch>
            <a:fillRect/>
          </a:stretch>
        </p:blipFill>
        <p:spPr>
          <a:xfrm>
            <a:off x="1657347" y="3334335"/>
            <a:ext cx="9076301" cy="3124200"/>
          </a:xfrm>
          <a:prstGeom prst="rect">
            <a:avLst/>
          </a:prstGeom>
        </p:spPr>
      </p:pic>
    </p:spTree>
    <p:extLst>
      <p:ext uri="{BB962C8B-B14F-4D97-AF65-F5344CB8AC3E}">
        <p14:creationId xmlns:p14="http://schemas.microsoft.com/office/powerpoint/2010/main" val="32216067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2459</TotalTime>
  <Words>2695</Words>
  <Application>Microsoft Office PowerPoint</Application>
  <PresentationFormat>Widescreen</PresentationFormat>
  <Paragraphs>364</Paragraphs>
  <Slides>45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Arimo</vt:lpstr>
      <vt:lpstr>Calibri</vt:lpstr>
      <vt:lpstr>League Spartan</vt:lpstr>
      <vt:lpstr>Poppins</vt:lpstr>
      <vt:lpstr>Segoe UI Emoji</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257</cp:revision>
  <dcterms:created xsi:type="dcterms:W3CDTF">2025-03-13T16:56:17Z</dcterms:created>
  <dcterms:modified xsi:type="dcterms:W3CDTF">2025-03-15T09:55:38Z</dcterms:modified>
</cp:coreProperties>
</file>